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71" r:id="rId3"/>
    <p:sldId id="285" r:id="rId4"/>
    <p:sldId id="377" r:id="rId5"/>
    <p:sldId id="269" r:id="rId6"/>
    <p:sldId id="273" r:id="rId7"/>
    <p:sldId id="351" r:id="rId8"/>
    <p:sldId id="272" r:id="rId9"/>
    <p:sldId id="302" r:id="rId10"/>
    <p:sldId id="353" r:id="rId11"/>
    <p:sldId id="281" r:id="rId12"/>
    <p:sldId id="277" r:id="rId13"/>
    <p:sldId id="326" r:id="rId14"/>
    <p:sldId id="303" r:id="rId15"/>
    <p:sldId id="327" r:id="rId16"/>
    <p:sldId id="352" r:id="rId17"/>
    <p:sldId id="354" r:id="rId18"/>
    <p:sldId id="284" r:id="rId19"/>
    <p:sldId id="304" r:id="rId20"/>
    <p:sldId id="375" r:id="rId21"/>
    <p:sldId id="317" r:id="rId22"/>
    <p:sldId id="282" r:id="rId23"/>
    <p:sldId id="275" r:id="rId24"/>
    <p:sldId id="355" r:id="rId25"/>
    <p:sldId id="356" r:id="rId26"/>
    <p:sldId id="268" r:id="rId27"/>
    <p:sldId id="378" r:id="rId28"/>
    <p:sldId id="379" r:id="rId29"/>
    <p:sldId id="341" r:id="rId30"/>
    <p:sldId id="279" r:id="rId31"/>
    <p:sldId id="280" r:id="rId32"/>
    <p:sldId id="350" r:id="rId33"/>
    <p:sldId id="278" r:id="rId34"/>
  </p:sldIdLst>
  <p:sldSz cx="12192000" cy="6858000"/>
  <p:notesSz cx="6858000" cy="9144000"/>
  <p:embeddedFontLst>
    <p:embeddedFont>
      <p:font typeface="微软雅黑" panose="020B0503020204020204" pitchFamily="34" charset="-122"/>
      <p:regular r:id="rId39"/>
    </p:embeddedFont>
    <p:embeddedFont>
      <p:font typeface="Arial Black" panose="020B0A04020102020204" charset="0"/>
      <p:bold r:id="rId40"/>
    </p:embeddedFont>
    <p:embeddedFont>
      <p:font typeface="等线" panose="02010600030101010101" charset="-122"/>
      <p:regular r:id="rId41"/>
    </p:embeddedFont>
  </p:embeddedFontLst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5" userDrawn="1">
          <p15:clr>
            <a:srgbClr val="A4A3A4"/>
          </p15:clr>
        </p15:guide>
        <p15:guide id="2" pos="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9F6E1"/>
    <a:srgbClr val="86C5C5"/>
    <a:srgbClr val="F19596"/>
    <a:srgbClr val="526188"/>
    <a:srgbClr val="F0CDC6"/>
    <a:srgbClr val="B8D8EA"/>
    <a:srgbClr val="E7C7A0"/>
    <a:srgbClr val="F69A78"/>
    <a:srgbClr val="93B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67"/>
      </p:cViewPr>
      <p:guideLst>
        <p:guide orient="horz" pos="1975"/>
        <p:guide pos="3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gs" Target="tags/tag71.xml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slide" Target="slides/slide2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B6E5F91-D4C0-44FD-BC75-5E24E173625A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2593490-53BF-4839-9A37-0A58C79EF8D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3285-C3B1-4797-9813-4BA6766B9B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9BC3A-C449-4635-A11F-503675B0F4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 形 4"/>
          <p:cNvSpPr/>
          <p:nvPr userDrawn="1"/>
        </p:nvSpPr>
        <p:spPr>
          <a:xfrm>
            <a:off x="0" y="2394856"/>
            <a:ext cx="8084457" cy="4463144"/>
          </a:xfrm>
          <a:prstGeom prst="corner">
            <a:avLst>
              <a:gd name="adj1" fmla="val 8808"/>
              <a:gd name="adj2" fmla="val 10614"/>
            </a:avLst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L 形 5"/>
          <p:cNvSpPr/>
          <p:nvPr userDrawn="1"/>
        </p:nvSpPr>
        <p:spPr>
          <a:xfrm flipH="1" flipV="1">
            <a:off x="4107543" y="-1535"/>
            <a:ext cx="8084457" cy="4463144"/>
          </a:xfrm>
          <a:prstGeom prst="corner">
            <a:avLst>
              <a:gd name="adj1" fmla="val 8808"/>
              <a:gd name="adj2" fmla="val 10614"/>
            </a:avLst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12955" y="435076"/>
            <a:ext cx="11267768" cy="60542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3285-C3B1-4797-9813-4BA6766B9B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9BC3A-C449-4635-A11F-503675B0F438}" type="slidenum">
              <a:rPr lang="zh-CN" altLang="en-US" smtClean="0"/>
            </a:fld>
            <a:endParaRPr lang="zh-CN" altLang="en-US"/>
          </a:p>
        </p:txBody>
      </p:sp>
      <p:sp>
        <p:nvSpPr>
          <p:cNvPr id="7" name="流程图: 摘录 6"/>
          <p:cNvSpPr/>
          <p:nvPr userDrawn="1"/>
        </p:nvSpPr>
        <p:spPr>
          <a:xfrm rot="20937521">
            <a:off x="65340" y="349008"/>
            <a:ext cx="546344" cy="485750"/>
          </a:xfrm>
          <a:prstGeom prst="flowChartExtract">
            <a:avLst/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流程图: 摘录 7"/>
          <p:cNvSpPr/>
          <p:nvPr userDrawn="1"/>
        </p:nvSpPr>
        <p:spPr>
          <a:xfrm rot="1151937">
            <a:off x="390675" y="749477"/>
            <a:ext cx="239391" cy="180843"/>
          </a:xfrm>
          <a:prstGeom prst="flowChartExtra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87D3285-C3B1-4797-9813-4BA6766B9BD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B59BC3A-C449-4635-A11F-503675B0F43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tags" Target="../tags/tag70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1" Type="http://schemas.openxmlformats.org/officeDocument/2006/relationships/slideLayout" Target="../slideLayouts/slideLayout2.xml"/><Relationship Id="rId30" Type="http://schemas.openxmlformats.org/officeDocument/2006/relationships/tags" Target="../tags/tag38.xml"/><Relationship Id="rId3" Type="http://schemas.openxmlformats.org/officeDocument/2006/relationships/tags" Target="../tags/tag11.xml"/><Relationship Id="rId29" Type="http://schemas.openxmlformats.org/officeDocument/2006/relationships/tags" Target="../tags/tag37.xml"/><Relationship Id="rId28" Type="http://schemas.openxmlformats.org/officeDocument/2006/relationships/tags" Target="../tags/tag36.xml"/><Relationship Id="rId27" Type="http://schemas.openxmlformats.org/officeDocument/2006/relationships/tags" Target="../tags/tag35.xml"/><Relationship Id="rId26" Type="http://schemas.openxmlformats.org/officeDocument/2006/relationships/tags" Target="../tags/tag34.xml"/><Relationship Id="rId25" Type="http://schemas.openxmlformats.org/officeDocument/2006/relationships/tags" Target="../tags/tag33.xml"/><Relationship Id="rId24" Type="http://schemas.openxmlformats.org/officeDocument/2006/relationships/tags" Target="../tags/tag32.xml"/><Relationship Id="rId23" Type="http://schemas.openxmlformats.org/officeDocument/2006/relationships/tags" Target="../tags/tag31.xml"/><Relationship Id="rId22" Type="http://schemas.openxmlformats.org/officeDocument/2006/relationships/tags" Target="../tags/tag30.xml"/><Relationship Id="rId21" Type="http://schemas.openxmlformats.org/officeDocument/2006/relationships/tags" Target="../tags/tag29.xml"/><Relationship Id="rId20" Type="http://schemas.openxmlformats.org/officeDocument/2006/relationships/tags" Target="../tags/tag28.xml"/><Relationship Id="rId2" Type="http://schemas.openxmlformats.org/officeDocument/2006/relationships/tags" Target="../tags/tag10.xml"/><Relationship Id="rId19" Type="http://schemas.openxmlformats.org/officeDocument/2006/relationships/tags" Target="../tags/tag27.xml"/><Relationship Id="rId18" Type="http://schemas.openxmlformats.org/officeDocument/2006/relationships/tags" Target="../tags/tag26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 形 4"/>
          <p:cNvSpPr/>
          <p:nvPr/>
        </p:nvSpPr>
        <p:spPr>
          <a:xfrm>
            <a:off x="0" y="2394856"/>
            <a:ext cx="8084457" cy="4463144"/>
          </a:xfrm>
          <a:prstGeom prst="corner">
            <a:avLst>
              <a:gd name="adj1" fmla="val 8808"/>
              <a:gd name="adj2" fmla="val 10614"/>
            </a:avLst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L 形 5"/>
          <p:cNvSpPr/>
          <p:nvPr/>
        </p:nvSpPr>
        <p:spPr>
          <a:xfrm flipH="1" flipV="1">
            <a:off x="4107543" y="-2170"/>
            <a:ext cx="8084457" cy="4463144"/>
          </a:xfrm>
          <a:prstGeom prst="corner">
            <a:avLst>
              <a:gd name="adj1" fmla="val 8808"/>
              <a:gd name="adj2" fmla="val 10614"/>
            </a:avLst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9350" y="529691"/>
            <a:ext cx="11267768" cy="60542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80178" y="1881489"/>
            <a:ext cx="7942942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基于PySpark的深度学习社交媒体的情感分析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79905" y="5179060"/>
            <a:ext cx="701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答辩人：洪凯晶、陈雅婷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答辩时间：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2025/06/04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流程图: 摘录 1"/>
          <p:cNvSpPr/>
          <p:nvPr/>
        </p:nvSpPr>
        <p:spPr>
          <a:xfrm rot="2114993">
            <a:off x="385684" y="4912362"/>
            <a:ext cx="1133962" cy="950623"/>
          </a:xfrm>
          <a:prstGeom prst="flowChartExtra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流程图: 摘录 20"/>
          <p:cNvSpPr/>
          <p:nvPr/>
        </p:nvSpPr>
        <p:spPr>
          <a:xfrm rot="3745954">
            <a:off x="10634857" y="3343077"/>
            <a:ext cx="906237" cy="849085"/>
          </a:xfrm>
          <a:prstGeom prst="flowChartExtra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流程图: 摘录 21"/>
          <p:cNvSpPr/>
          <p:nvPr/>
        </p:nvSpPr>
        <p:spPr>
          <a:xfrm rot="1151937">
            <a:off x="2422825" y="170768"/>
            <a:ext cx="846723" cy="675763"/>
          </a:xfrm>
          <a:prstGeom prst="flowChartExtra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流程图: 摘录 22"/>
          <p:cNvSpPr/>
          <p:nvPr/>
        </p:nvSpPr>
        <p:spPr>
          <a:xfrm rot="5400000">
            <a:off x="7272110" y="5795281"/>
            <a:ext cx="906237" cy="849085"/>
          </a:xfrm>
          <a:prstGeom prst="flowChartExtract">
            <a:avLst/>
          </a:prstGeom>
          <a:pattFill prst="wdUpDiag">
            <a:fgClr>
              <a:srgbClr val="F19596"/>
            </a:fgClr>
            <a:bgClr>
              <a:schemeClr val="bg1"/>
            </a:bgClr>
          </a:patt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流程图: 摘录 23"/>
          <p:cNvSpPr/>
          <p:nvPr/>
        </p:nvSpPr>
        <p:spPr>
          <a:xfrm rot="20937521">
            <a:off x="1355059" y="328914"/>
            <a:ext cx="991357" cy="820989"/>
          </a:xfrm>
          <a:prstGeom prst="flowChartExtract">
            <a:avLst/>
          </a:prstGeom>
          <a:pattFill prst="wdDnDiag">
            <a:fgClr>
              <a:srgbClr val="86C5C5"/>
            </a:fgClr>
            <a:bgClr>
              <a:schemeClr val="bg1"/>
            </a:bgClr>
          </a:pattFill>
          <a:ln>
            <a:solidFill>
              <a:srgbClr val="86C5C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流程图: 摘录 24"/>
          <p:cNvSpPr/>
          <p:nvPr/>
        </p:nvSpPr>
        <p:spPr>
          <a:xfrm rot="9481227">
            <a:off x="11097804" y="3910535"/>
            <a:ext cx="583640" cy="502687"/>
          </a:xfrm>
          <a:prstGeom prst="flowChartExtract">
            <a:avLst/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流程图: 摘录 25"/>
          <p:cNvSpPr/>
          <p:nvPr/>
        </p:nvSpPr>
        <p:spPr>
          <a:xfrm rot="2316460">
            <a:off x="9645275" y="16442"/>
            <a:ext cx="1082972" cy="991239"/>
          </a:xfrm>
          <a:prstGeom prst="flowChartExtract">
            <a:avLst/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8" grpId="0"/>
      <p:bldP spid="20" grpId="0"/>
      <p:bldP spid="2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 形 2"/>
          <p:cNvSpPr/>
          <p:nvPr/>
        </p:nvSpPr>
        <p:spPr>
          <a:xfrm>
            <a:off x="0" y="2394856"/>
            <a:ext cx="8084457" cy="4463144"/>
          </a:xfrm>
          <a:prstGeom prst="corner">
            <a:avLst>
              <a:gd name="adj1" fmla="val 8808"/>
              <a:gd name="adj2" fmla="val 10614"/>
            </a:avLst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L 形 3"/>
          <p:cNvSpPr/>
          <p:nvPr/>
        </p:nvSpPr>
        <p:spPr>
          <a:xfrm flipH="1" flipV="1">
            <a:off x="4107543" y="-2170"/>
            <a:ext cx="8084457" cy="4463144"/>
          </a:xfrm>
          <a:prstGeom prst="corner">
            <a:avLst>
              <a:gd name="adj1" fmla="val 8808"/>
              <a:gd name="adj2" fmla="val 10614"/>
            </a:avLst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2955" y="435076"/>
            <a:ext cx="11267768" cy="60542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5" name="流程图: 摘录 4"/>
          <p:cNvSpPr/>
          <p:nvPr/>
        </p:nvSpPr>
        <p:spPr>
          <a:xfrm rot="20937521">
            <a:off x="1355059" y="328914"/>
            <a:ext cx="991357" cy="820989"/>
          </a:xfrm>
          <a:prstGeom prst="flowChartExtract">
            <a:avLst/>
          </a:prstGeom>
          <a:pattFill prst="wdDnDiag">
            <a:fgClr>
              <a:srgbClr val="86C5C5"/>
            </a:fgClr>
            <a:bgClr>
              <a:schemeClr val="bg1"/>
            </a:bgClr>
          </a:pattFill>
          <a:ln>
            <a:solidFill>
              <a:srgbClr val="86C5C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流程图: 摘录 5"/>
          <p:cNvSpPr/>
          <p:nvPr/>
        </p:nvSpPr>
        <p:spPr>
          <a:xfrm rot="1151937">
            <a:off x="2422825" y="170768"/>
            <a:ext cx="846723" cy="675763"/>
          </a:xfrm>
          <a:prstGeom prst="flowChartExtra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流程图: 摘录 6"/>
          <p:cNvSpPr/>
          <p:nvPr/>
        </p:nvSpPr>
        <p:spPr>
          <a:xfrm rot="2114993">
            <a:off x="385684" y="4912362"/>
            <a:ext cx="1133962" cy="950623"/>
          </a:xfrm>
          <a:prstGeom prst="flowChartExtra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流程图: 摘录 7"/>
          <p:cNvSpPr/>
          <p:nvPr/>
        </p:nvSpPr>
        <p:spPr>
          <a:xfrm rot="2316460">
            <a:off x="9645275" y="16442"/>
            <a:ext cx="1082972" cy="991239"/>
          </a:xfrm>
          <a:prstGeom prst="flowChartExtract">
            <a:avLst/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流程图: 摘录 8"/>
          <p:cNvSpPr/>
          <p:nvPr/>
        </p:nvSpPr>
        <p:spPr>
          <a:xfrm rot="3745954">
            <a:off x="10634857" y="3343077"/>
            <a:ext cx="906237" cy="849085"/>
          </a:xfrm>
          <a:prstGeom prst="flowChartExtra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流程图: 摘录 9"/>
          <p:cNvSpPr/>
          <p:nvPr/>
        </p:nvSpPr>
        <p:spPr>
          <a:xfrm rot="9481227">
            <a:off x="11097804" y="3910535"/>
            <a:ext cx="583640" cy="502687"/>
          </a:xfrm>
          <a:prstGeom prst="flowChartExtract">
            <a:avLst/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流程图: 摘录 10"/>
          <p:cNvSpPr/>
          <p:nvPr/>
        </p:nvSpPr>
        <p:spPr>
          <a:xfrm rot="5400000">
            <a:off x="7272110" y="5795281"/>
            <a:ext cx="906237" cy="849085"/>
          </a:xfrm>
          <a:prstGeom prst="flowChartExtract">
            <a:avLst/>
          </a:prstGeom>
          <a:pattFill prst="wdUpDiag">
            <a:fgClr>
              <a:srgbClr val="F19596"/>
            </a:fgClr>
            <a:bgClr>
              <a:schemeClr val="bg1"/>
            </a:bgClr>
          </a:patt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303038" y="1781819"/>
            <a:ext cx="3629465" cy="1195754"/>
          </a:xfrm>
          <a:prstGeom prst="roundRect">
            <a:avLst/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PART  02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24884" y="3245675"/>
            <a:ext cx="520504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4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模型选择以及评估</a:t>
            </a:r>
            <a:endParaRPr lang="zh-CN" altLang="en-US" sz="4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05087" y="4406643"/>
            <a:ext cx="8844639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 user  can  demonstrate  on  a  projector  or  print  the  presentation  and  make  it  into  a  in  a  wider  field.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26"/>
          <p:cNvSpPr/>
          <p:nvPr>
            <p:custDataLst>
              <p:tags r:id="rId1"/>
            </p:custDataLst>
          </p:nvPr>
        </p:nvSpPr>
        <p:spPr>
          <a:xfrm flipH="1">
            <a:off x="3261251" y="1908859"/>
            <a:ext cx="1473658" cy="267339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7500" lnSpcReduction="20000"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8" name="任意多边形 9"/>
          <p:cNvSpPr/>
          <p:nvPr>
            <p:custDataLst>
              <p:tags r:id="rId2"/>
            </p:custDataLst>
          </p:nvPr>
        </p:nvSpPr>
        <p:spPr>
          <a:xfrm rot="16200000">
            <a:off x="3775934" y="3018455"/>
            <a:ext cx="1145737" cy="592924"/>
          </a:xfrm>
          <a:custGeom>
            <a:avLst/>
            <a:gdLst>
              <a:gd name="connsiteX0" fmla="*/ 449560 w 933102"/>
              <a:gd name="connsiteY0" fmla="*/ 0 h 478711"/>
              <a:gd name="connsiteX1" fmla="*/ 913350 w 933102"/>
              <a:gd name="connsiteY1" fmla="*/ 96592 h 478711"/>
              <a:gd name="connsiteX2" fmla="*/ 933102 w 933102"/>
              <a:gd name="connsiteY2" fmla="*/ 106857 h 478711"/>
              <a:gd name="connsiteX3" fmla="*/ 740422 w 933102"/>
              <a:gd name="connsiteY3" fmla="*/ 478711 h 478711"/>
              <a:gd name="connsiteX4" fmla="*/ 737331 w 933102"/>
              <a:gd name="connsiteY4" fmla="*/ 477033 h 478711"/>
              <a:gd name="connsiteX5" fmla="*/ 449560 w 933102"/>
              <a:gd name="connsiteY5" fmla="*/ 418935 h 478711"/>
              <a:gd name="connsiteX6" fmla="*/ 300564 w 933102"/>
              <a:gd name="connsiteY6" fmla="*/ 433955 h 478711"/>
              <a:gd name="connsiteX7" fmla="*/ 194928 w 933102"/>
              <a:gd name="connsiteY7" fmla="*/ 466746 h 478711"/>
              <a:gd name="connsiteX8" fmla="*/ 0 w 933102"/>
              <a:gd name="connsiteY8" fmla="*/ 90552 h 478711"/>
              <a:gd name="connsiteX9" fmla="*/ 105135 w 933102"/>
              <a:gd name="connsiteY9" fmla="*/ 52072 h 478711"/>
              <a:gd name="connsiteX10" fmla="*/ 449560 w 933102"/>
              <a:gd name="connsiteY10" fmla="*/ 0 h 47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3102" h="478711">
                <a:moveTo>
                  <a:pt x="449560" y="0"/>
                </a:moveTo>
                <a:cubicBezTo>
                  <a:pt x="614477" y="0"/>
                  <a:pt x="771344" y="34467"/>
                  <a:pt x="913350" y="96592"/>
                </a:cubicBezTo>
                <a:lnTo>
                  <a:pt x="933102" y="106857"/>
                </a:lnTo>
                <a:lnTo>
                  <a:pt x="740422" y="478711"/>
                </a:lnTo>
                <a:lnTo>
                  <a:pt x="737331" y="477033"/>
                </a:lnTo>
                <a:cubicBezTo>
                  <a:pt x="648882" y="439623"/>
                  <a:pt x="551637" y="418935"/>
                  <a:pt x="449560" y="418935"/>
                </a:cubicBezTo>
                <a:cubicBezTo>
                  <a:pt x="398522" y="418935"/>
                  <a:pt x="348691" y="424107"/>
                  <a:pt x="300564" y="433955"/>
                </a:cubicBezTo>
                <a:lnTo>
                  <a:pt x="194928" y="466746"/>
                </a:lnTo>
                <a:lnTo>
                  <a:pt x="0" y="90552"/>
                </a:lnTo>
                <a:lnTo>
                  <a:pt x="105135" y="52072"/>
                </a:lnTo>
                <a:cubicBezTo>
                  <a:pt x="213939" y="18231"/>
                  <a:pt x="329621" y="0"/>
                  <a:pt x="449560" y="0"/>
                </a:cubicBezTo>
                <a:close/>
              </a:path>
            </a:pathLst>
          </a:custGeom>
          <a:solidFill>
            <a:srgbClr val="86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9" name="任意多边形 10"/>
          <p:cNvSpPr/>
          <p:nvPr>
            <p:custDataLst>
              <p:tags r:id="rId3"/>
            </p:custDataLst>
          </p:nvPr>
        </p:nvSpPr>
        <p:spPr>
          <a:xfrm rot="19800000">
            <a:off x="4321279" y="2076433"/>
            <a:ext cx="1155964" cy="587677"/>
          </a:xfrm>
          <a:custGeom>
            <a:avLst/>
            <a:gdLst>
              <a:gd name="connsiteX0" fmla="*/ 449560 w 933102"/>
              <a:gd name="connsiteY0" fmla="*/ 0 h 478711"/>
              <a:gd name="connsiteX1" fmla="*/ 913350 w 933102"/>
              <a:gd name="connsiteY1" fmla="*/ 96592 h 478711"/>
              <a:gd name="connsiteX2" fmla="*/ 933102 w 933102"/>
              <a:gd name="connsiteY2" fmla="*/ 106857 h 478711"/>
              <a:gd name="connsiteX3" fmla="*/ 740422 w 933102"/>
              <a:gd name="connsiteY3" fmla="*/ 478711 h 478711"/>
              <a:gd name="connsiteX4" fmla="*/ 737331 w 933102"/>
              <a:gd name="connsiteY4" fmla="*/ 477033 h 478711"/>
              <a:gd name="connsiteX5" fmla="*/ 449560 w 933102"/>
              <a:gd name="connsiteY5" fmla="*/ 418935 h 478711"/>
              <a:gd name="connsiteX6" fmla="*/ 300564 w 933102"/>
              <a:gd name="connsiteY6" fmla="*/ 433955 h 478711"/>
              <a:gd name="connsiteX7" fmla="*/ 194928 w 933102"/>
              <a:gd name="connsiteY7" fmla="*/ 466746 h 478711"/>
              <a:gd name="connsiteX8" fmla="*/ 0 w 933102"/>
              <a:gd name="connsiteY8" fmla="*/ 90552 h 478711"/>
              <a:gd name="connsiteX9" fmla="*/ 105135 w 933102"/>
              <a:gd name="connsiteY9" fmla="*/ 52072 h 478711"/>
              <a:gd name="connsiteX10" fmla="*/ 449560 w 933102"/>
              <a:gd name="connsiteY10" fmla="*/ 0 h 47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3102" h="478711">
                <a:moveTo>
                  <a:pt x="449560" y="0"/>
                </a:moveTo>
                <a:cubicBezTo>
                  <a:pt x="614477" y="0"/>
                  <a:pt x="771344" y="34467"/>
                  <a:pt x="913350" y="96592"/>
                </a:cubicBezTo>
                <a:lnTo>
                  <a:pt x="933102" y="106857"/>
                </a:lnTo>
                <a:lnTo>
                  <a:pt x="740422" y="478711"/>
                </a:lnTo>
                <a:lnTo>
                  <a:pt x="737331" y="477033"/>
                </a:lnTo>
                <a:cubicBezTo>
                  <a:pt x="648882" y="439623"/>
                  <a:pt x="551637" y="418935"/>
                  <a:pt x="449560" y="418935"/>
                </a:cubicBezTo>
                <a:cubicBezTo>
                  <a:pt x="398522" y="418935"/>
                  <a:pt x="348691" y="424107"/>
                  <a:pt x="300564" y="433955"/>
                </a:cubicBezTo>
                <a:lnTo>
                  <a:pt x="194928" y="466746"/>
                </a:lnTo>
                <a:lnTo>
                  <a:pt x="0" y="90552"/>
                </a:lnTo>
                <a:lnTo>
                  <a:pt x="105135" y="52072"/>
                </a:lnTo>
                <a:cubicBezTo>
                  <a:pt x="213939" y="18231"/>
                  <a:pt x="329621" y="0"/>
                  <a:pt x="449560" y="0"/>
                </a:cubicBezTo>
                <a:close/>
              </a:path>
            </a:pathLst>
          </a:custGeom>
          <a:solidFill>
            <a:srgbClr val="86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3" name="任意多边形 14"/>
          <p:cNvSpPr/>
          <p:nvPr>
            <p:custDataLst>
              <p:tags r:id="rId4"/>
            </p:custDataLst>
          </p:nvPr>
        </p:nvSpPr>
        <p:spPr>
          <a:xfrm rot="12600000">
            <a:off x="4321279" y="3966510"/>
            <a:ext cx="1155964" cy="587677"/>
          </a:xfrm>
          <a:custGeom>
            <a:avLst/>
            <a:gdLst>
              <a:gd name="connsiteX0" fmla="*/ 449560 w 933102"/>
              <a:gd name="connsiteY0" fmla="*/ 0 h 478711"/>
              <a:gd name="connsiteX1" fmla="*/ 913350 w 933102"/>
              <a:gd name="connsiteY1" fmla="*/ 96592 h 478711"/>
              <a:gd name="connsiteX2" fmla="*/ 933102 w 933102"/>
              <a:gd name="connsiteY2" fmla="*/ 106857 h 478711"/>
              <a:gd name="connsiteX3" fmla="*/ 740422 w 933102"/>
              <a:gd name="connsiteY3" fmla="*/ 478711 h 478711"/>
              <a:gd name="connsiteX4" fmla="*/ 737331 w 933102"/>
              <a:gd name="connsiteY4" fmla="*/ 477033 h 478711"/>
              <a:gd name="connsiteX5" fmla="*/ 449560 w 933102"/>
              <a:gd name="connsiteY5" fmla="*/ 418935 h 478711"/>
              <a:gd name="connsiteX6" fmla="*/ 300564 w 933102"/>
              <a:gd name="connsiteY6" fmla="*/ 433955 h 478711"/>
              <a:gd name="connsiteX7" fmla="*/ 194928 w 933102"/>
              <a:gd name="connsiteY7" fmla="*/ 466746 h 478711"/>
              <a:gd name="connsiteX8" fmla="*/ 0 w 933102"/>
              <a:gd name="connsiteY8" fmla="*/ 90552 h 478711"/>
              <a:gd name="connsiteX9" fmla="*/ 105135 w 933102"/>
              <a:gd name="connsiteY9" fmla="*/ 52072 h 478711"/>
              <a:gd name="connsiteX10" fmla="*/ 449560 w 933102"/>
              <a:gd name="connsiteY10" fmla="*/ 0 h 47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3102" h="478711">
                <a:moveTo>
                  <a:pt x="449560" y="0"/>
                </a:moveTo>
                <a:cubicBezTo>
                  <a:pt x="614477" y="0"/>
                  <a:pt x="771344" y="34467"/>
                  <a:pt x="913350" y="96592"/>
                </a:cubicBezTo>
                <a:lnTo>
                  <a:pt x="933102" y="106857"/>
                </a:lnTo>
                <a:lnTo>
                  <a:pt x="740422" y="478711"/>
                </a:lnTo>
                <a:lnTo>
                  <a:pt x="737331" y="477033"/>
                </a:lnTo>
                <a:cubicBezTo>
                  <a:pt x="648882" y="439623"/>
                  <a:pt x="551637" y="418935"/>
                  <a:pt x="449560" y="418935"/>
                </a:cubicBezTo>
                <a:cubicBezTo>
                  <a:pt x="398522" y="418935"/>
                  <a:pt x="348691" y="424107"/>
                  <a:pt x="300564" y="433955"/>
                </a:cubicBezTo>
                <a:lnTo>
                  <a:pt x="194928" y="466746"/>
                </a:lnTo>
                <a:lnTo>
                  <a:pt x="0" y="90552"/>
                </a:lnTo>
                <a:lnTo>
                  <a:pt x="105135" y="52072"/>
                </a:lnTo>
                <a:cubicBezTo>
                  <a:pt x="213939" y="18231"/>
                  <a:pt x="329621" y="0"/>
                  <a:pt x="449560" y="0"/>
                </a:cubicBezTo>
                <a:close/>
              </a:path>
            </a:pathLst>
          </a:custGeom>
          <a:solidFill>
            <a:srgbClr val="86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47361" y="1742302"/>
            <a:ext cx="1151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GRU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模型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66899" y="2087758"/>
            <a:ext cx="287715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GRU（Gated Recurrent Unit）是一种循环神经网络（RNN）的变体，它作为 RNN 的改进版本，在处理序列数据方面表现出色，尤其适用于处理具有时间序列特性的文本数据，如微博文本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93546" y="420915"/>
            <a:ext cx="2989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模型选择</a:t>
            </a:r>
            <a:r>
              <a:rPr lang="en-US" altLang="zh-CN" sz="2400" noProof="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——GRU</a:t>
            </a:r>
            <a:endParaRPr kumimoji="0" lang="zh-CN" altLang="en-US" sz="2400" b="0" i="0" kern="1200" cap="none" spc="0" normalizeH="0" baseline="0" noProof="0" dirty="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66715" y="721995"/>
            <a:ext cx="1604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101" name="图片 100"/>
          <p:cNvPicPr/>
          <p:nvPr/>
        </p:nvPicPr>
        <p:blipFill>
          <a:blip r:embed="rId5"/>
          <a:stretch>
            <a:fillRect/>
          </a:stretch>
        </p:blipFill>
        <p:spPr>
          <a:xfrm>
            <a:off x="5374640" y="1433830"/>
            <a:ext cx="6066155" cy="42837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26"/>
          <p:cNvSpPr/>
          <p:nvPr>
            <p:custDataLst>
              <p:tags r:id="rId1"/>
            </p:custDataLst>
          </p:nvPr>
        </p:nvSpPr>
        <p:spPr>
          <a:xfrm flipH="1">
            <a:off x="3261251" y="1908859"/>
            <a:ext cx="1473658" cy="267339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7500" lnSpcReduction="20000"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8" name="任意多边形 9"/>
          <p:cNvSpPr/>
          <p:nvPr>
            <p:custDataLst>
              <p:tags r:id="rId2"/>
            </p:custDataLst>
          </p:nvPr>
        </p:nvSpPr>
        <p:spPr>
          <a:xfrm rot="16200000">
            <a:off x="3775934" y="3018455"/>
            <a:ext cx="1145737" cy="592924"/>
          </a:xfrm>
          <a:custGeom>
            <a:avLst/>
            <a:gdLst>
              <a:gd name="connsiteX0" fmla="*/ 449560 w 933102"/>
              <a:gd name="connsiteY0" fmla="*/ 0 h 478711"/>
              <a:gd name="connsiteX1" fmla="*/ 913350 w 933102"/>
              <a:gd name="connsiteY1" fmla="*/ 96592 h 478711"/>
              <a:gd name="connsiteX2" fmla="*/ 933102 w 933102"/>
              <a:gd name="connsiteY2" fmla="*/ 106857 h 478711"/>
              <a:gd name="connsiteX3" fmla="*/ 740422 w 933102"/>
              <a:gd name="connsiteY3" fmla="*/ 478711 h 478711"/>
              <a:gd name="connsiteX4" fmla="*/ 737331 w 933102"/>
              <a:gd name="connsiteY4" fmla="*/ 477033 h 478711"/>
              <a:gd name="connsiteX5" fmla="*/ 449560 w 933102"/>
              <a:gd name="connsiteY5" fmla="*/ 418935 h 478711"/>
              <a:gd name="connsiteX6" fmla="*/ 300564 w 933102"/>
              <a:gd name="connsiteY6" fmla="*/ 433955 h 478711"/>
              <a:gd name="connsiteX7" fmla="*/ 194928 w 933102"/>
              <a:gd name="connsiteY7" fmla="*/ 466746 h 478711"/>
              <a:gd name="connsiteX8" fmla="*/ 0 w 933102"/>
              <a:gd name="connsiteY8" fmla="*/ 90552 h 478711"/>
              <a:gd name="connsiteX9" fmla="*/ 105135 w 933102"/>
              <a:gd name="connsiteY9" fmla="*/ 52072 h 478711"/>
              <a:gd name="connsiteX10" fmla="*/ 449560 w 933102"/>
              <a:gd name="connsiteY10" fmla="*/ 0 h 47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3102" h="478711">
                <a:moveTo>
                  <a:pt x="449560" y="0"/>
                </a:moveTo>
                <a:cubicBezTo>
                  <a:pt x="614477" y="0"/>
                  <a:pt x="771344" y="34467"/>
                  <a:pt x="913350" y="96592"/>
                </a:cubicBezTo>
                <a:lnTo>
                  <a:pt x="933102" y="106857"/>
                </a:lnTo>
                <a:lnTo>
                  <a:pt x="740422" y="478711"/>
                </a:lnTo>
                <a:lnTo>
                  <a:pt x="737331" y="477033"/>
                </a:lnTo>
                <a:cubicBezTo>
                  <a:pt x="648882" y="439623"/>
                  <a:pt x="551637" y="418935"/>
                  <a:pt x="449560" y="418935"/>
                </a:cubicBezTo>
                <a:cubicBezTo>
                  <a:pt x="398522" y="418935"/>
                  <a:pt x="348691" y="424107"/>
                  <a:pt x="300564" y="433955"/>
                </a:cubicBezTo>
                <a:lnTo>
                  <a:pt x="194928" y="466746"/>
                </a:lnTo>
                <a:lnTo>
                  <a:pt x="0" y="90552"/>
                </a:lnTo>
                <a:lnTo>
                  <a:pt x="105135" y="52072"/>
                </a:lnTo>
                <a:cubicBezTo>
                  <a:pt x="213939" y="18231"/>
                  <a:pt x="329621" y="0"/>
                  <a:pt x="449560" y="0"/>
                </a:cubicBezTo>
                <a:close/>
              </a:path>
            </a:pathLst>
          </a:custGeom>
          <a:solidFill>
            <a:srgbClr val="86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9" name="任意多边形 10"/>
          <p:cNvSpPr/>
          <p:nvPr>
            <p:custDataLst>
              <p:tags r:id="rId3"/>
            </p:custDataLst>
          </p:nvPr>
        </p:nvSpPr>
        <p:spPr>
          <a:xfrm rot="19800000">
            <a:off x="4321279" y="2076433"/>
            <a:ext cx="1155964" cy="587677"/>
          </a:xfrm>
          <a:custGeom>
            <a:avLst/>
            <a:gdLst>
              <a:gd name="connsiteX0" fmla="*/ 449560 w 933102"/>
              <a:gd name="connsiteY0" fmla="*/ 0 h 478711"/>
              <a:gd name="connsiteX1" fmla="*/ 913350 w 933102"/>
              <a:gd name="connsiteY1" fmla="*/ 96592 h 478711"/>
              <a:gd name="connsiteX2" fmla="*/ 933102 w 933102"/>
              <a:gd name="connsiteY2" fmla="*/ 106857 h 478711"/>
              <a:gd name="connsiteX3" fmla="*/ 740422 w 933102"/>
              <a:gd name="connsiteY3" fmla="*/ 478711 h 478711"/>
              <a:gd name="connsiteX4" fmla="*/ 737331 w 933102"/>
              <a:gd name="connsiteY4" fmla="*/ 477033 h 478711"/>
              <a:gd name="connsiteX5" fmla="*/ 449560 w 933102"/>
              <a:gd name="connsiteY5" fmla="*/ 418935 h 478711"/>
              <a:gd name="connsiteX6" fmla="*/ 300564 w 933102"/>
              <a:gd name="connsiteY6" fmla="*/ 433955 h 478711"/>
              <a:gd name="connsiteX7" fmla="*/ 194928 w 933102"/>
              <a:gd name="connsiteY7" fmla="*/ 466746 h 478711"/>
              <a:gd name="connsiteX8" fmla="*/ 0 w 933102"/>
              <a:gd name="connsiteY8" fmla="*/ 90552 h 478711"/>
              <a:gd name="connsiteX9" fmla="*/ 105135 w 933102"/>
              <a:gd name="connsiteY9" fmla="*/ 52072 h 478711"/>
              <a:gd name="connsiteX10" fmla="*/ 449560 w 933102"/>
              <a:gd name="connsiteY10" fmla="*/ 0 h 47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3102" h="478711">
                <a:moveTo>
                  <a:pt x="449560" y="0"/>
                </a:moveTo>
                <a:cubicBezTo>
                  <a:pt x="614477" y="0"/>
                  <a:pt x="771344" y="34467"/>
                  <a:pt x="913350" y="96592"/>
                </a:cubicBezTo>
                <a:lnTo>
                  <a:pt x="933102" y="106857"/>
                </a:lnTo>
                <a:lnTo>
                  <a:pt x="740422" y="478711"/>
                </a:lnTo>
                <a:lnTo>
                  <a:pt x="737331" y="477033"/>
                </a:lnTo>
                <a:cubicBezTo>
                  <a:pt x="648882" y="439623"/>
                  <a:pt x="551637" y="418935"/>
                  <a:pt x="449560" y="418935"/>
                </a:cubicBezTo>
                <a:cubicBezTo>
                  <a:pt x="398522" y="418935"/>
                  <a:pt x="348691" y="424107"/>
                  <a:pt x="300564" y="433955"/>
                </a:cubicBezTo>
                <a:lnTo>
                  <a:pt x="194928" y="466746"/>
                </a:lnTo>
                <a:lnTo>
                  <a:pt x="0" y="90552"/>
                </a:lnTo>
                <a:lnTo>
                  <a:pt x="105135" y="52072"/>
                </a:lnTo>
                <a:cubicBezTo>
                  <a:pt x="213939" y="18231"/>
                  <a:pt x="329621" y="0"/>
                  <a:pt x="449560" y="0"/>
                </a:cubicBezTo>
                <a:close/>
              </a:path>
            </a:pathLst>
          </a:custGeom>
          <a:solidFill>
            <a:srgbClr val="86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3" name="任意多边形 14"/>
          <p:cNvSpPr/>
          <p:nvPr>
            <p:custDataLst>
              <p:tags r:id="rId4"/>
            </p:custDataLst>
          </p:nvPr>
        </p:nvSpPr>
        <p:spPr>
          <a:xfrm rot="12600000">
            <a:off x="4321279" y="3966510"/>
            <a:ext cx="1155964" cy="587677"/>
          </a:xfrm>
          <a:custGeom>
            <a:avLst/>
            <a:gdLst>
              <a:gd name="connsiteX0" fmla="*/ 449560 w 933102"/>
              <a:gd name="connsiteY0" fmla="*/ 0 h 478711"/>
              <a:gd name="connsiteX1" fmla="*/ 913350 w 933102"/>
              <a:gd name="connsiteY1" fmla="*/ 96592 h 478711"/>
              <a:gd name="connsiteX2" fmla="*/ 933102 w 933102"/>
              <a:gd name="connsiteY2" fmla="*/ 106857 h 478711"/>
              <a:gd name="connsiteX3" fmla="*/ 740422 w 933102"/>
              <a:gd name="connsiteY3" fmla="*/ 478711 h 478711"/>
              <a:gd name="connsiteX4" fmla="*/ 737331 w 933102"/>
              <a:gd name="connsiteY4" fmla="*/ 477033 h 478711"/>
              <a:gd name="connsiteX5" fmla="*/ 449560 w 933102"/>
              <a:gd name="connsiteY5" fmla="*/ 418935 h 478711"/>
              <a:gd name="connsiteX6" fmla="*/ 300564 w 933102"/>
              <a:gd name="connsiteY6" fmla="*/ 433955 h 478711"/>
              <a:gd name="connsiteX7" fmla="*/ 194928 w 933102"/>
              <a:gd name="connsiteY7" fmla="*/ 466746 h 478711"/>
              <a:gd name="connsiteX8" fmla="*/ 0 w 933102"/>
              <a:gd name="connsiteY8" fmla="*/ 90552 h 478711"/>
              <a:gd name="connsiteX9" fmla="*/ 105135 w 933102"/>
              <a:gd name="connsiteY9" fmla="*/ 52072 h 478711"/>
              <a:gd name="connsiteX10" fmla="*/ 449560 w 933102"/>
              <a:gd name="connsiteY10" fmla="*/ 0 h 47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3102" h="478711">
                <a:moveTo>
                  <a:pt x="449560" y="0"/>
                </a:moveTo>
                <a:cubicBezTo>
                  <a:pt x="614477" y="0"/>
                  <a:pt x="771344" y="34467"/>
                  <a:pt x="913350" y="96592"/>
                </a:cubicBezTo>
                <a:lnTo>
                  <a:pt x="933102" y="106857"/>
                </a:lnTo>
                <a:lnTo>
                  <a:pt x="740422" y="478711"/>
                </a:lnTo>
                <a:lnTo>
                  <a:pt x="737331" y="477033"/>
                </a:lnTo>
                <a:cubicBezTo>
                  <a:pt x="648882" y="439623"/>
                  <a:pt x="551637" y="418935"/>
                  <a:pt x="449560" y="418935"/>
                </a:cubicBezTo>
                <a:cubicBezTo>
                  <a:pt x="398522" y="418935"/>
                  <a:pt x="348691" y="424107"/>
                  <a:pt x="300564" y="433955"/>
                </a:cubicBezTo>
                <a:lnTo>
                  <a:pt x="194928" y="466746"/>
                </a:lnTo>
                <a:lnTo>
                  <a:pt x="0" y="90552"/>
                </a:lnTo>
                <a:lnTo>
                  <a:pt x="105135" y="52072"/>
                </a:lnTo>
                <a:cubicBezTo>
                  <a:pt x="213939" y="18231"/>
                  <a:pt x="329621" y="0"/>
                  <a:pt x="449560" y="0"/>
                </a:cubicBezTo>
                <a:close/>
              </a:path>
            </a:pathLst>
          </a:custGeom>
          <a:solidFill>
            <a:srgbClr val="86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47361" y="1742302"/>
            <a:ext cx="1151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GRU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模型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4360" y="2087880"/>
            <a:ext cx="3249930" cy="4124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2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模型构建：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>
              <a:lnSpc>
                <a:spcPct val="12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使用多层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 GRU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网络，包含一层双向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 GRU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和两层单向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 GRU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>
              <a:lnSpc>
                <a:spcPct val="12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每层后加入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 Dropout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防止过拟合。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>
              <a:lnSpc>
                <a:spcPct val="12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最终接全连接层输出概率值（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0~1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），使用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 Sigmoid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激活函数。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>
              <a:lnSpc>
                <a:spcPct val="12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训练配置：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>
              <a:lnSpc>
                <a:spcPct val="12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使用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 Adam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优化器，学习率为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 0.0005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>
              <a:lnSpc>
                <a:spcPct val="12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损失函数为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 binary_crossentropy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（二分类）。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>
              <a:lnSpc>
                <a:spcPct val="12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引入早停机制（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EarlyStopping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）和学习率衰减（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ReduceLROnPlateau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>
              <a:lnSpc>
                <a:spcPct val="12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评估指标：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>
              <a:lnSpc>
                <a:spcPct val="12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准确率（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Accuracy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）、召回率（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Recall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）、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F1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分数（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F1-score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93546" y="420915"/>
            <a:ext cx="2989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kern="1200" cap="none" spc="0" normalizeH="0" baseline="0" noProof="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模型选择</a:t>
            </a:r>
            <a:r>
              <a:rPr kumimoji="0" lang="en-US" altLang="zh-CN" sz="2400" b="0" i="0" kern="1200" cap="none" spc="0" normalizeH="0" baseline="0" noProof="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——GRU</a:t>
            </a:r>
            <a:endParaRPr kumimoji="0" lang="en-US" altLang="zh-CN" sz="2400" b="0" i="0" kern="1200" cap="none" spc="0" normalizeH="0" baseline="0" noProof="0" dirty="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5466715" y="721995"/>
            <a:ext cx="1604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</a:t>
            </a:r>
            <a:r>
              <a:rPr lang="en-US" altLang="zh-CN"/>
              <a:t>2</a:t>
            </a:r>
            <a:endParaRPr lang="en-US" altLang="zh-CN"/>
          </a:p>
        </p:txBody>
      </p:sp>
      <p:pic>
        <p:nvPicPr>
          <p:cNvPr id="102" name="图片 101"/>
          <p:cNvPicPr/>
          <p:nvPr/>
        </p:nvPicPr>
        <p:blipFill>
          <a:blip r:embed="rId6"/>
          <a:stretch>
            <a:fillRect/>
          </a:stretch>
        </p:blipFill>
        <p:spPr>
          <a:xfrm>
            <a:off x="5466715" y="1269365"/>
            <a:ext cx="6092825" cy="42983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5"/>
          <p:cNvSpPr/>
          <p:nvPr>
            <p:custDataLst>
              <p:tags r:id="rId1"/>
            </p:custDataLst>
          </p:nvPr>
        </p:nvSpPr>
        <p:spPr>
          <a:xfrm>
            <a:off x="7335228" y="2094279"/>
            <a:ext cx="1473658" cy="267339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7500" lnSpcReduction="20000"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0" name="任意多边形 11"/>
          <p:cNvSpPr/>
          <p:nvPr>
            <p:custDataLst>
              <p:tags r:id="rId2"/>
            </p:custDataLst>
          </p:nvPr>
        </p:nvSpPr>
        <p:spPr>
          <a:xfrm rot="1800000">
            <a:off x="6622345" y="2261853"/>
            <a:ext cx="1155964" cy="587677"/>
          </a:xfrm>
          <a:custGeom>
            <a:avLst/>
            <a:gdLst>
              <a:gd name="connsiteX0" fmla="*/ 449560 w 933102"/>
              <a:gd name="connsiteY0" fmla="*/ 0 h 478711"/>
              <a:gd name="connsiteX1" fmla="*/ 913350 w 933102"/>
              <a:gd name="connsiteY1" fmla="*/ 96592 h 478711"/>
              <a:gd name="connsiteX2" fmla="*/ 933102 w 933102"/>
              <a:gd name="connsiteY2" fmla="*/ 106857 h 478711"/>
              <a:gd name="connsiteX3" fmla="*/ 740422 w 933102"/>
              <a:gd name="connsiteY3" fmla="*/ 478711 h 478711"/>
              <a:gd name="connsiteX4" fmla="*/ 737331 w 933102"/>
              <a:gd name="connsiteY4" fmla="*/ 477033 h 478711"/>
              <a:gd name="connsiteX5" fmla="*/ 449560 w 933102"/>
              <a:gd name="connsiteY5" fmla="*/ 418935 h 478711"/>
              <a:gd name="connsiteX6" fmla="*/ 300564 w 933102"/>
              <a:gd name="connsiteY6" fmla="*/ 433955 h 478711"/>
              <a:gd name="connsiteX7" fmla="*/ 194928 w 933102"/>
              <a:gd name="connsiteY7" fmla="*/ 466746 h 478711"/>
              <a:gd name="connsiteX8" fmla="*/ 0 w 933102"/>
              <a:gd name="connsiteY8" fmla="*/ 90552 h 478711"/>
              <a:gd name="connsiteX9" fmla="*/ 105135 w 933102"/>
              <a:gd name="connsiteY9" fmla="*/ 52072 h 478711"/>
              <a:gd name="connsiteX10" fmla="*/ 449560 w 933102"/>
              <a:gd name="connsiteY10" fmla="*/ 0 h 47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3102" h="478711">
                <a:moveTo>
                  <a:pt x="449560" y="0"/>
                </a:moveTo>
                <a:cubicBezTo>
                  <a:pt x="614477" y="0"/>
                  <a:pt x="771344" y="34467"/>
                  <a:pt x="913350" y="96592"/>
                </a:cubicBezTo>
                <a:lnTo>
                  <a:pt x="933102" y="106857"/>
                </a:lnTo>
                <a:lnTo>
                  <a:pt x="740422" y="478711"/>
                </a:lnTo>
                <a:lnTo>
                  <a:pt x="737331" y="477033"/>
                </a:lnTo>
                <a:cubicBezTo>
                  <a:pt x="648882" y="439623"/>
                  <a:pt x="551637" y="418935"/>
                  <a:pt x="449560" y="418935"/>
                </a:cubicBezTo>
                <a:cubicBezTo>
                  <a:pt x="398522" y="418935"/>
                  <a:pt x="348691" y="424107"/>
                  <a:pt x="300564" y="433955"/>
                </a:cubicBezTo>
                <a:lnTo>
                  <a:pt x="194928" y="466746"/>
                </a:lnTo>
                <a:lnTo>
                  <a:pt x="0" y="90552"/>
                </a:lnTo>
                <a:lnTo>
                  <a:pt x="105135" y="52072"/>
                </a:lnTo>
                <a:cubicBezTo>
                  <a:pt x="213939" y="18231"/>
                  <a:pt x="329621" y="0"/>
                  <a:pt x="449560" y="0"/>
                </a:cubicBezTo>
                <a:close/>
              </a:path>
            </a:pathLst>
          </a:custGeom>
          <a:solidFill>
            <a:srgbClr val="F19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1" name="任意多边形 12"/>
          <p:cNvSpPr/>
          <p:nvPr>
            <p:custDataLst>
              <p:tags r:id="rId3"/>
            </p:custDataLst>
          </p:nvPr>
        </p:nvSpPr>
        <p:spPr>
          <a:xfrm rot="5400000">
            <a:off x="7177920" y="3203875"/>
            <a:ext cx="1145737" cy="592924"/>
          </a:xfrm>
          <a:custGeom>
            <a:avLst/>
            <a:gdLst>
              <a:gd name="connsiteX0" fmla="*/ 449560 w 933102"/>
              <a:gd name="connsiteY0" fmla="*/ 0 h 478711"/>
              <a:gd name="connsiteX1" fmla="*/ 913350 w 933102"/>
              <a:gd name="connsiteY1" fmla="*/ 96592 h 478711"/>
              <a:gd name="connsiteX2" fmla="*/ 933102 w 933102"/>
              <a:gd name="connsiteY2" fmla="*/ 106857 h 478711"/>
              <a:gd name="connsiteX3" fmla="*/ 740422 w 933102"/>
              <a:gd name="connsiteY3" fmla="*/ 478711 h 478711"/>
              <a:gd name="connsiteX4" fmla="*/ 737331 w 933102"/>
              <a:gd name="connsiteY4" fmla="*/ 477033 h 478711"/>
              <a:gd name="connsiteX5" fmla="*/ 449560 w 933102"/>
              <a:gd name="connsiteY5" fmla="*/ 418935 h 478711"/>
              <a:gd name="connsiteX6" fmla="*/ 300564 w 933102"/>
              <a:gd name="connsiteY6" fmla="*/ 433955 h 478711"/>
              <a:gd name="connsiteX7" fmla="*/ 194928 w 933102"/>
              <a:gd name="connsiteY7" fmla="*/ 466746 h 478711"/>
              <a:gd name="connsiteX8" fmla="*/ 0 w 933102"/>
              <a:gd name="connsiteY8" fmla="*/ 90552 h 478711"/>
              <a:gd name="connsiteX9" fmla="*/ 105135 w 933102"/>
              <a:gd name="connsiteY9" fmla="*/ 52072 h 478711"/>
              <a:gd name="connsiteX10" fmla="*/ 449560 w 933102"/>
              <a:gd name="connsiteY10" fmla="*/ 0 h 47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3102" h="478711">
                <a:moveTo>
                  <a:pt x="449560" y="0"/>
                </a:moveTo>
                <a:cubicBezTo>
                  <a:pt x="614477" y="0"/>
                  <a:pt x="771344" y="34467"/>
                  <a:pt x="913350" y="96592"/>
                </a:cubicBezTo>
                <a:lnTo>
                  <a:pt x="933102" y="106857"/>
                </a:lnTo>
                <a:lnTo>
                  <a:pt x="740422" y="478711"/>
                </a:lnTo>
                <a:lnTo>
                  <a:pt x="737331" y="477033"/>
                </a:lnTo>
                <a:cubicBezTo>
                  <a:pt x="648882" y="439623"/>
                  <a:pt x="551637" y="418935"/>
                  <a:pt x="449560" y="418935"/>
                </a:cubicBezTo>
                <a:cubicBezTo>
                  <a:pt x="398522" y="418935"/>
                  <a:pt x="348691" y="424107"/>
                  <a:pt x="300564" y="433955"/>
                </a:cubicBezTo>
                <a:lnTo>
                  <a:pt x="194928" y="466746"/>
                </a:lnTo>
                <a:lnTo>
                  <a:pt x="0" y="90552"/>
                </a:lnTo>
                <a:lnTo>
                  <a:pt x="105135" y="52072"/>
                </a:lnTo>
                <a:cubicBezTo>
                  <a:pt x="213939" y="18231"/>
                  <a:pt x="329621" y="0"/>
                  <a:pt x="449560" y="0"/>
                </a:cubicBezTo>
                <a:close/>
              </a:path>
            </a:pathLst>
          </a:custGeom>
          <a:solidFill>
            <a:srgbClr val="F19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2" name="任意多边形 4"/>
          <p:cNvSpPr/>
          <p:nvPr>
            <p:custDataLst>
              <p:tags r:id="rId4"/>
            </p:custDataLst>
          </p:nvPr>
        </p:nvSpPr>
        <p:spPr>
          <a:xfrm rot="9000000">
            <a:off x="6622345" y="4151930"/>
            <a:ext cx="1155964" cy="587677"/>
          </a:xfrm>
          <a:custGeom>
            <a:avLst/>
            <a:gdLst>
              <a:gd name="connsiteX0" fmla="*/ 449560 w 933102"/>
              <a:gd name="connsiteY0" fmla="*/ 0 h 478711"/>
              <a:gd name="connsiteX1" fmla="*/ 913350 w 933102"/>
              <a:gd name="connsiteY1" fmla="*/ 96592 h 478711"/>
              <a:gd name="connsiteX2" fmla="*/ 933102 w 933102"/>
              <a:gd name="connsiteY2" fmla="*/ 106857 h 478711"/>
              <a:gd name="connsiteX3" fmla="*/ 740422 w 933102"/>
              <a:gd name="connsiteY3" fmla="*/ 478711 h 478711"/>
              <a:gd name="connsiteX4" fmla="*/ 737331 w 933102"/>
              <a:gd name="connsiteY4" fmla="*/ 477033 h 478711"/>
              <a:gd name="connsiteX5" fmla="*/ 449560 w 933102"/>
              <a:gd name="connsiteY5" fmla="*/ 418935 h 478711"/>
              <a:gd name="connsiteX6" fmla="*/ 300564 w 933102"/>
              <a:gd name="connsiteY6" fmla="*/ 433955 h 478711"/>
              <a:gd name="connsiteX7" fmla="*/ 194928 w 933102"/>
              <a:gd name="connsiteY7" fmla="*/ 466746 h 478711"/>
              <a:gd name="connsiteX8" fmla="*/ 0 w 933102"/>
              <a:gd name="connsiteY8" fmla="*/ 90552 h 478711"/>
              <a:gd name="connsiteX9" fmla="*/ 105135 w 933102"/>
              <a:gd name="connsiteY9" fmla="*/ 52072 h 478711"/>
              <a:gd name="connsiteX10" fmla="*/ 449560 w 933102"/>
              <a:gd name="connsiteY10" fmla="*/ 0 h 47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3102" h="478711">
                <a:moveTo>
                  <a:pt x="449560" y="0"/>
                </a:moveTo>
                <a:cubicBezTo>
                  <a:pt x="614477" y="0"/>
                  <a:pt x="771344" y="34467"/>
                  <a:pt x="913350" y="96592"/>
                </a:cubicBezTo>
                <a:lnTo>
                  <a:pt x="933102" y="106857"/>
                </a:lnTo>
                <a:lnTo>
                  <a:pt x="740422" y="478711"/>
                </a:lnTo>
                <a:lnTo>
                  <a:pt x="737331" y="477033"/>
                </a:lnTo>
                <a:cubicBezTo>
                  <a:pt x="648882" y="439623"/>
                  <a:pt x="551637" y="418935"/>
                  <a:pt x="449560" y="418935"/>
                </a:cubicBezTo>
                <a:cubicBezTo>
                  <a:pt x="398522" y="418935"/>
                  <a:pt x="348691" y="424107"/>
                  <a:pt x="300564" y="433955"/>
                </a:cubicBezTo>
                <a:lnTo>
                  <a:pt x="194928" y="466746"/>
                </a:lnTo>
                <a:lnTo>
                  <a:pt x="0" y="90552"/>
                </a:lnTo>
                <a:lnTo>
                  <a:pt x="105135" y="52072"/>
                </a:lnTo>
                <a:cubicBezTo>
                  <a:pt x="213939" y="18231"/>
                  <a:pt x="329621" y="0"/>
                  <a:pt x="449560" y="0"/>
                </a:cubicBezTo>
                <a:close/>
              </a:path>
            </a:pathLst>
          </a:custGeom>
          <a:solidFill>
            <a:srgbClr val="F19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845159" y="1864195"/>
            <a:ext cx="12807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LSTM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模型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370570" y="2232660"/>
            <a:ext cx="3092450" cy="429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模型构建：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>
              <a:lnSpc>
                <a:spcPct val="15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使用预训练词向量初始化嵌入层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Embedding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>
              <a:lnSpc>
                <a:spcPct val="15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构建双向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 LSTM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网络结构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>
              <a:lnSpc>
                <a:spcPct val="15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最后通过全连接层输出类别预测结果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>
              <a:lnSpc>
                <a:spcPct val="15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训练配置：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>
              <a:lnSpc>
                <a:spcPct val="15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使用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 Adam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优化器和交叉熵损失函数。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>
              <a:lnSpc>
                <a:spcPct val="15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训练过程中记录每个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 epoch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 loss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 accuracy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>
              <a:lnSpc>
                <a:spcPct val="15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引入验证集评估，并保存最佳模型参数。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>
              <a:lnSpc>
                <a:spcPct val="150000"/>
              </a:lnSpc>
              <a:buClr>
                <a:srgbClr val="00B050"/>
              </a:buClr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93546" y="420915"/>
            <a:ext cx="2989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模型选择</a:t>
            </a:r>
            <a:r>
              <a:rPr lang="en-US" altLang="zh-CN" sz="2400" noProof="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——LSTM</a:t>
            </a:r>
            <a:endParaRPr kumimoji="0" lang="zh-CN" altLang="en-US" sz="2400" b="0" i="0" kern="1200" cap="none" spc="0" normalizeH="0" baseline="0" noProof="0" dirty="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pic>
        <p:nvPicPr>
          <p:cNvPr id="2" name="图片 1" descr="屏幕截图 2025-06-04 1018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50" y="1334135"/>
            <a:ext cx="5919470" cy="4603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5"/>
          <p:cNvSpPr/>
          <p:nvPr>
            <p:custDataLst>
              <p:tags r:id="rId1"/>
            </p:custDataLst>
          </p:nvPr>
        </p:nvSpPr>
        <p:spPr>
          <a:xfrm>
            <a:off x="7335228" y="2094279"/>
            <a:ext cx="1473658" cy="267339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7500" lnSpcReduction="20000"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0" name="任意多边形 11"/>
          <p:cNvSpPr/>
          <p:nvPr>
            <p:custDataLst>
              <p:tags r:id="rId2"/>
            </p:custDataLst>
          </p:nvPr>
        </p:nvSpPr>
        <p:spPr>
          <a:xfrm rot="1800000">
            <a:off x="6622345" y="2261853"/>
            <a:ext cx="1155964" cy="587677"/>
          </a:xfrm>
          <a:custGeom>
            <a:avLst/>
            <a:gdLst>
              <a:gd name="connsiteX0" fmla="*/ 449560 w 933102"/>
              <a:gd name="connsiteY0" fmla="*/ 0 h 478711"/>
              <a:gd name="connsiteX1" fmla="*/ 913350 w 933102"/>
              <a:gd name="connsiteY1" fmla="*/ 96592 h 478711"/>
              <a:gd name="connsiteX2" fmla="*/ 933102 w 933102"/>
              <a:gd name="connsiteY2" fmla="*/ 106857 h 478711"/>
              <a:gd name="connsiteX3" fmla="*/ 740422 w 933102"/>
              <a:gd name="connsiteY3" fmla="*/ 478711 h 478711"/>
              <a:gd name="connsiteX4" fmla="*/ 737331 w 933102"/>
              <a:gd name="connsiteY4" fmla="*/ 477033 h 478711"/>
              <a:gd name="connsiteX5" fmla="*/ 449560 w 933102"/>
              <a:gd name="connsiteY5" fmla="*/ 418935 h 478711"/>
              <a:gd name="connsiteX6" fmla="*/ 300564 w 933102"/>
              <a:gd name="connsiteY6" fmla="*/ 433955 h 478711"/>
              <a:gd name="connsiteX7" fmla="*/ 194928 w 933102"/>
              <a:gd name="connsiteY7" fmla="*/ 466746 h 478711"/>
              <a:gd name="connsiteX8" fmla="*/ 0 w 933102"/>
              <a:gd name="connsiteY8" fmla="*/ 90552 h 478711"/>
              <a:gd name="connsiteX9" fmla="*/ 105135 w 933102"/>
              <a:gd name="connsiteY9" fmla="*/ 52072 h 478711"/>
              <a:gd name="connsiteX10" fmla="*/ 449560 w 933102"/>
              <a:gd name="connsiteY10" fmla="*/ 0 h 47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3102" h="478711">
                <a:moveTo>
                  <a:pt x="449560" y="0"/>
                </a:moveTo>
                <a:cubicBezTo>
                  <a:pt x="614477" y="0"/>
                  <a:pt x="771344" y="34467"/>
                  <a:pt x="913350" y="96592"/>
                </a:cubicBezTo>
                <a:lnTo>
                  <a:pt x="933102" y="106857"/>
                </a:lnTo>
                <a:lnTo>
                  <a:pt x="740422" y="478711"/>
                </a:lnTo>
                <a:lnTo>
                  <a:pt x="737331" y="477033"/>
                </a:lnTo>
                <a:cubicBezTo>
                  <a:pt x="648882" y="439623"/>
                  <a:pt x="551637" y="418935"/>
                  <a:pt x="449560" y="418935"/>
                </a:cubicBezTo>
                <a:cubicBezTo>
                  <a:pt x="398522" y="418935"/>
                  <a:pt x="348691" y="424107"/>
                  <a:pt x="300564" y="433955"/>
                </a:cubicBezTo>
                <a:lnTo>
                  <a:pt x="194928" y="466746"/>
                </a:lnTo>
                <a:lnTo>
                  <a:pt x="0" y="90552"/>
                </a:lnTo>
                <a:lnTo>
                  <a:pt x="105135" y="52072"/>
                </a:lnTo>
                <a:cubicBezTo>
                  <a:pt x="213939" y="18231"/>
                  <a:pt x="329621" y="0"/>
                  <a:pt x="449560" y="0"/>
                </a:cubicBezTo>
                <a:close/>
              </a:path>
            </a:pathLst>
          </a:custGeom>
          <a:solidFill>
            <a:srgbClr val="F19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1" name="任意多边形 12"/>
          <p:cNvSpPr/>
          <p:nvPr>
            <p:custDataLst>
              <p:tags r:id="rId3"/>
            </p:custDataLst>
          </p:nvPr>
        </p:nvSpPr>
        <p:spPr>
          <a:xfrm rot="5400000">
            <a:off x="7177920" y="3203875"/>
            <a:ext cx="1145737" cy="592924"/>
          </a:xfrm>
          <a:custGeom>
            <a:avLst/>
            <a:gdLst>
              <a:gd name="connsiteX0" fmla="*/ 449560 w 933102"/>
              <a:gd name="connsiteY0" fmla="*/ 0 h 478711"/>
              <a:gd name="connsiteX1" fmla="*/ 913350 w 933102"/>
              <a:gd name="connsiteY1" fmla="*/ 96592 h 478711"/>
              <a:gd name="connsiteX2" fmla="*/ 933102 w 933102"/>
              <a:gd name="connsiteY2" fmla="*/ 106857 h 478711"/>
              <a:gd name="connsiteX3" fmla="*/ 740422 w 933102"/>
              <a:gd name="connsiteY3" fmla="*/ 478711 h 478711"/>
              <a:gd name="connsiteX4" fmla="*/ 737331 w 933102"/>
              <a:gd name="connsiteY4" fmla="*/ 477033 h 478711"/>
              <a:gd name="connsiteX5" fmla="*/ 449560 w 933102"/>
              <a:gd name="connsiteY5" fmla="*/ 418935 h 478711"/>
              <a:gd name="connsiteX6" fmla="*/ 300564 w 933102"/>
              <a:gd name="connsiteY6" fmla="*/ 433955 h 478711"/>
              <a:gd name="connsiteX7" fmla="*/ 194928 w 933102"/>
              <a:gd name="connsiteY7" fmla="*/ 466746 h 478711"/>
              <a:gd name="connsiteX8" fmla="*/ 0 w 933102"/>
              <a:gd name="connsiteY8" fmla="*/ 90552 h 478711"/>
              <a:gd name="connsiteX9" fmla="*/ 105135 w 933102"/>
              <a:gd name="connsiteY9" fmla="*/ 52072 h 478711"/>
              <a:gd name="connsiteX10" fmla="*/ 449560 w 933102"/>
              <a:gd name="connsiteY10" fmla="*/ 0 h 47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3102" h="478711">
                <a:moveTo>
                  <a:pt x="449560" y="0"/>
                </a:moveTo>
                <a:cubicBezTo>
                  <a:pt x="614477" y="0"/>
                  <a:pt x="771344" y="34467"/>
                  <a:pt x="913350" y="96592"/>
                </a:cubicBezTo>
                <a:lnTo>
                  <a:pt x="933102" y="106857"/>
                </a:lnTo>
                <a:lnTo>
                  <a:pt x="740422" y="478711"/>
                </a:lnTo>
                <a:lnTo>
                  <a:pt x="737331" y="477033"/>
                </a:lnTo>
                <a:cubicBezTo>
                  <a:pt x="648882" y="439623"/>
                  <a:pt x="551637" y="418935"/>
                  <a:pt x="449560" y="418935"/>
                </a:cubicBezTo>
                <a:cubicBezTo>
                  <a:pt x="398522" y="418935"/>
                  <a:pt x="348691" y="424107"/>
                  <a:pt x="300564" y="433955"/>
                </a:cubicBezTo>
                <a:lnTo>
                  <a:pt x="194928" y="466746"/>
                </a:lnTo>
                <a:lnTo>
                  <a:pt x="0" y="90552"/>
                </a:lnTo>
                <a:lnTo>
                  <a:pt x="105135" y="52072"/>
                </a:lnTo>
                <a:cubicBezTo>
                  <a:pt x="213939" y="18231"/>
                  <a:pt x="329621" y="0"/>
                  <a:pt x="449560" y="0"/>
                </a:cubicBezTo>
                <a:close/>
              </a:path>
            </a:pathLst>
          </a:custGeom>
          <a:solidFill>
            <a:srgbClr val="F19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2" name="任意多边形 4"/>
          <p:cNvSpPr/>
          <p:nvPr>
            <p:custDataLst>
              <p:tags r:id="rId4"/>
            </p:custDataLst>
          </p:nvPr>
        </p:nvSpPr>
        <p:spPr>
          <a:xfrm rot="9000000">
            <a:off x="6622345" y="4151930"/>
            <a:ext cx="1155964" cy="587677"/>
          </a:xfrm>
          <a:custGeom>
            <a:avLst/>
            <a:gdLst>
              <a:gd name="connsiteX0" fmla="*/ 449560 w 933102"/>
              <a:gd name="connsiteY0" fmla="*/ 0 h 478711"/>
              <a:gd name="connsiteX1" fmla="*/ 913350 w 933102"/>
              <a:gd name="connsiteY1" fmla="*/ 96592 h 478711"/>
              <a:gd name="connsiteX2" fmla="*/ 933102 w 933102"/>
              <a:gd name="connsiteY2" fmla="*/ 106857 h 478711"/>
              <a:gd name="connsiteX3" fmla="*/ 740422 w 933102"/>
              <a:gd name="connsiteY3" fmla="*/ 478711 h 478711"/>
              <a:gd name="connsiteX4" fmla="*/ 737331 w 933102"/>
              <a:gd name="connsiteY4" fmla="*/ 477033 h 478711"/>
              <a:gd name="connsiteX5" fmla="*/ 449560 w 933102"/>
              <a:gd name="connsiteY5" fmla="*/ 418935 h 478711"/>
              <a:gd name="connsiteX6" fmla="*/ 300564 w 933102"/>
              <a:gd name="connsiteY6" fmla="*/ 433955 h 478711"/>
              <a:gd name="connsiteX7" fmla="*/ 194928 w 933102"/>
              <a:gd name="connsiteY7" fmla="*/ 466746 h 478711"/>
              <a:gd name="connsiteX8" fmla="*/ 0 w 933102"/>
              <a:gd name="connsiteY8" fmla="*/ 90552 h 478711"/>
              <a:gd name="connsiteX9" fmla="*/ 105135 w 933102"/>
              <a:gd name="connsiteY9" fmla="*/ 52072 h 478711"/>
              <a:gd name="connsiteX10" fmla="*/ 449560 w 933102"/>
              <a:gd name="connsiteY10" fmla="*/ 0 h 47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3102" h="478711">
                <a:moveTo>
                  <a:pt x="449560" y="0"/>
                </a:moveTo>
                <a:cubicBezTo>
                  <a:pt x="614477" y="0"/>
                  <a:pt x="771344" y="34467"/>
                  <a:pt x="913350" y="96592"/>
                </a:cubicBezTo>
                <a:lnTo>
                  <a:pt x="933102" y="106857"/>
                </a:lnTo>
                <a:lnTo>
                  <a:pt x="740422" y="478711"/>
                </a:lnTo>
                <a:lnTo>
                  <a:pt x="737331" y="477033"/>
                </a:lnTo>
                <a:cubicBezTo>
                  <a:pt x="648882" y="439623"/>
                  <a:pt x="551637" y="418935"/>
                  <a:pt x="449560" y="418935"/>
                </a:cubicBezTo>
                <a:cubicBezTo>
                  <a:pt x="398522" y="418935"/>
                  <a:pt x="348691" y="424107"/>
                  <a:pt x="300564" y="433955"/>
                </a:cubicBezTo>
                <a:lnTo>
                  <a:pt x="194928" y="466746"/>
                </a:lnTo>
                <a:lnTo>
                  <a:pt x="0" y="90552"/>
                </a:lnTo>
                <a:lnTo>
                  <a:pt x="105135" y="52072"/>
                </a:lnTo>
                <a:cubicBezTo>
                  <a:pt x="213939" y="18231"/>
                  <a:pt x="329621" y="0"/>
                  <a:pt x="449560" y="0"/>
                </a:cubicBezTo>
                <a:close/>
              </a:path>
            </a:pathLst>
          </a:custGeom>
          <a:solidFill>
            <a:srgbClr val="F19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845159" y="1864195"/>
            <a:ext cx="12807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LSTM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模型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370570" y="2232660"/>
            <a:ext cx="3051810" cy="319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训练策略亮点：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>
              <a:lnSpc>
                <a:spcPct val="150000"/>
              </a:lnSpc>
              <a:buClr>
                <a:srgbClr val="00B050"/>
              </a:buClr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1.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权重初始化：对非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 Embedding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层的参数进行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 Xavier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或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 Kaiming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初始化。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>
              <a:lnSpc>
                <a:spcPct val="15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提升模型收敛速度和稳定性。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>
              <a:lnSpc>
                <a:spcPct val="150000"/>
              </a:lnSpc>
              <a:buClr>
                <a:srgbClr val="00B050"/>
              </a:buClr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2.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早停机制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 +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最佳模型保存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>
              <a:lnSpc>
                <a:spcPct val="15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保存验证集准确率最高的模型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>
              <a:lnSpc>
                <a:spcPct val="15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避免过拟合，提高泛化能力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>
              <a:lnSpc>
                <a:spcPct val="150000"/>
              </a:lnSpc>
              <a:buClr>
                <a:srgbClr val="00B050"/>
              </a:buClr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 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93546" y="420915"/>
            <a:ext cx="2989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kern="1200" cap="none" spc="0" normalizeH="0" baseline="0" noProof="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模型选择</a:t>
            </a:r>
            <a:r>
              <a:rPr kumimoji="0" lang="en-US" altLang="zh-CN" sz="2400" b="0" i="0" kern="1200" cap="none" spc="0" normalizeH="0" baseline="0" noProof="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——LSTM</a:t>
            </a:r>
            <a:endParaRPr kumimoji="0" lang="en-US" altLang="zh-CN" sz="2400" b="0" i="0" kern="1200" cap="none" spc="0" normalizeH="0" baseline="0" noProof="0" dirty="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pic>
        <p:nvPicPr>
          <p:cNvPr id="2" name="图片 1" descr="138201ba-7537-4cee-abc8-6ae22cd6d5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20" y="881380"/>
            <a:ext cx="4631690" cy="5438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26"/>
          <p:cNvSpPr/>
          <p:nvPr>
            <p:custDataLst>
              <p:tags r:id="rId1"/>
            </p:custDataLst>
          </p:nvPr>
        </p:nvSpPr>
        <p:spPr>
          <a:xfrm flipH="1">
            <a:off x="3261251" y="1908859"/>
            <a:ext cx="1473658" cy="267339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7500" lnSpcReduction="20000"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8" name="任意多边形 9"/>
          <p:cNvSpPr/>
          <p:nvPr>
            <p:custDataLst>
              <p:tags r:id="rId2"/>
            </p:custDataLst>
          </p:nvPr>
        </p:nvSpPr>
        <p:spPr>
          <a:xfrm rot="16200000">
            <a:off x="3775934" y="3018455"/>
            <a:ext cx="1145737" cy="592924"/>
          </a:xfrm>
          <a:custGeom>
            <a:avLst/>
            <a:gdLst>
              <a:gd name="connsiteX0" fmla="*/ 449560 w 933102"/>
              <a:gd name="connsiteY0" fmla="*/ 0 h 478711"/>
              <a:gd name="connsiteX1" fmla="*/ 913350 w 933102"/>
              <a:gd name="connsiteY1" fmla="*/ 96592 h 478711"/>
              <a:gd name="connsiteX2" fmla="*/ 933102 w 933102"/>
              <a:gd name="connsiteY2" fmla="*/ 106857 h 478711"/>
              <a:gd name="connsiteX3" fmla="*/ 740422 w 933102"/>
              <a:gd name="connsiteY3" fmla="*/ 478711 h 478711"/>
              <a:gd name="connsiteX4" fmla="*/ 737331 w 933102"/>
              <a:gd name="connsiteY4" fmla="*/ 477033 h 478711"/>
              <a:gd name="connsiteX5" fmla="*/ 449560 w 933102"/>
              <a:gd name="connsiteY5" fmla="*/ 418935 h 478711"/>
              <a:gd name="connsiteX6" fmla="*/ 300564 w 933102"/>
              <a:gd name="connsiteY6" fmla="*/ 433955 h 478711"/>
              <a:gd name="connsiteX7" fmla="*/ 194928 w 933102"/>
              <a:gd name="connsiteY7" fmla="*/ 466746 h 478711"/>
              <a:gd name="connsiteX8" fmla="*/ 0 w 933102"/>
              <a:gd name="connsiteY8" fmla="*/ 90552 h 478711"/>
              <a:gd name="connsiteX9" fmla="*/ 105135 w 933102"/>
              <a:gd name="connsiteY9" fmla="*/ 52072 h 478711"/>
              <a:gd name="connsiteX10" fmla="*/ 449560 w 933102"/>
              <a:gd name="connsiteY10" fmla="*/ 0 h 47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3102" h="478711">
                <a:moveTo>
                  <a:pt x="449560" y="0"/>
                </a:moveTo>
                <a:cubicBezTo>
                  <a:pt x="614477" y="0"/>
                  <a:pt x="771344" y="34467"/>
                  <a:pt x="913350" y="96592"/>
                </a:cubicBezTo>
                <a:lnTo>
                  <a:pt x="933102" y="106857"/>
                </a:lnTo>
                <a:lnTo>
                  <a:pt x="740422" y="478711"/>
                </a:lnTo>
                <a:lnTo>
                  <a:pt x="737331" y="477033"/>
                </a:lnTo>
                <a:cubicBezTo>
                  <a:pt x="648882" y="439623"/>
                  <a:pt x="551637" y="418935"/>
                  <a:pt x="449560" y="418935"/>
                </a:cubicBezTo>
                <a:cubicBezTo>
                  <a:pt x="398522" y="418935"/>
                  <a:pt x="348691" y="424107"/>
                  <a:pt x="300564" y="433955"/>
                </a:cubicBezTo>
                <a:lnTo>
                  <a:pt x="194928" y="466746"/>
                </a:lnTo>
                <a:lnTo>
                  <a:pt x="0" y="90552"/>
                </a:lnTo>
                <a:lnTo>
                  <a:pt x="105135" y="52072"/>
                </a:lnTo>
                <a:cubicBezTo>
                  <a:pt x="213939" y="18231"/>
                  <a:pt x="329621" y="0"/>
                  <a:pt x="449560" y="0"/>
                </a:cubicBezTo>
                <a:close/>
              </a:path>
            </a:pathLst>
          </a:custGeom>
          <a:solidFill>
            <a:srgbClr val="86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9" name="任意多边形 10"/>
          <p:cNvSpPr/>
          <p:nvPr>
            <p:custDataLst>
              <p:tags r:id="rId3"/>
            </p:custDataLst>
          </p:nvPr>
        </p:nvSpPr>
        <p:spPr>
          <a:xfrm rot="19800000">
            <a:off x="4321279" y="2076433"/>
            <a:ext cx="1155964" cy="587677"/>
          </a:xfrm>
          <a:custGeom>
            <a:avLst/>
            <a:gdLst>
              <a:gd name="connsiteX0" fmla="*/ 449560 w 933102"/>
              <a:gd name="connsiteY0" fmla="*/ 0 h 478711"/>
              <a:gd name="connsiteX1" fmla="*/ 913350 w 933102"/>
              <a:gd name="connsiteY1" fmla="*/ 96592 h 478711"/>
              <a:gd name="connsiteX2" fmla="*/ 933102 w 933102"/>
              <a:gd name="connsiteY2" fmla="*/ 106857 h 478711"/>
              <a:gd name="connsiteX3" fmla="*/ 740422 w 933102"/>
              <a:gd name="connsiteY3" fmla="*/ 478711 h 478711"/>
              <a:gd name="connsiteX4" fmla="*/ 737331 w 933102"/>
              <a:gd name="connsiteY4" fmla="*/ 477033 h 478711"/>
              <a:gd name="connsiteX5" fmla="*/ 449560 w 933102"/>
              <a:gd name="connsiteY5" fmla="*/ 418935 h 478711"/>
              <a:gd name="connsiteX6" fmla="*/ 300564 w 933102"/>
              <a:gd name="connsiteY6" fmla="*/ 433955 h 478711"/>
              <a:gd name="connsiteX7" fmla="*/ 194928 w 933102"/>
              <a:gd name="connsiteY7" fmla="*/ 466746 h 478711"/>
              <a:gd name="connsiteX8" fmla="*/ 0 w 933102"/>
              <a:gd name="connsiteY8" fmla="*/ 90552 h 478711"/>
              <a:gd name="connsiteX9" fmla="*/ 105135 w 933102"/>
              <a:gd name="connsiteY9" fmla="*/ 52072 h 478711"/>
              <a:gd name="connsiteX10" fmla="*/ 449560 w 933102"/>
              <a:gd name="connsiteY10" fmla="*/ 0 h 47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3102" h="478711">
                <a:moveTo>
                  <a:pt x="449560" y="0"/>
                </a:moveTo>
                <a:cubicBezTo>
                  <a:pt x="614477" y="0"/>
                  <a:pt x="771344" y="34467"/>
                  <a:pt x="913350" y="96592"/>
                </a:cubicBezTo>
                <a:lnTo>
                  <a:pt x="933102" y="106857"/>
                </a:lnTo>
                <a:lnTo>
                  <a:pt x="740422" y="478711"/>
                </a:lnTo>
                <a:lnTo>
                  <a:pt x="737331" y="477033"/>
                </a:lnTo>
                <a:cubicBezTo>
                  <a:pt x="648882" y="439623"/>
                  <a:pt x="551637" y="418935"/>
                  <a:pt x="449560" y="418935"/>
                </a:cubicBezTo>
                <a:cubicBezTo>
                  <a:pt x="398522" y="418935"/>
                  <a:pt x="348691" y="424107"/>
                  <a:pt x="300564" y="433955"/>
                </a:cubicBezTo>
                <a:lnTo>
                  <a:pt x="194928" y="466746"/>
                </a:lnTo>
                <a:lnTo>
                  <a:pt x="0" y="90552"/>
                </a:lnTo>
                <a:lnTo>
                  <a:pt x="105135" y="52072"/>
                </a:lnTo>
                <a:cubicBezTo>
                  <a:pt x="213939" y="18231"/>
                  <a:pt x="329621" y="0"/>
                  <a:pt x="449560" y="0"/>
                </a:cubicBezTo>
                <a:close/>
              </a:path>
            </a:pathLst>
          </a:custGeom>
          <a:solidFill>
            <a:srgbClr val="86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3" name="任意多边形 14"/>
          <p:cNvSpPr/>
          <p:nvPr>
            <p:custDataLst>
              <p:tags r:id="rId4"/>
            </p:custDataLst>
          </p:nvPr>
        </p:nvSpPr>
        <p:spPr>
          <a:xfrm rot="12600000">
            <a:off x="4321279" y="3966510"/>
            <a:ext cx="1155964" cy="587677"/>
          </a:xfrm>
          <a:custGeom>
            <a:avLst/>
            <a:gdLst>
              <a:gd name="connsiteX0" fmla="*/ 449560 w 933102"/>
              <a:gd name="connsiteY0" fmla="*/ 0 h 478711"/>
              <a:gd name="connsiteX1" fmla="*/ 913350 w 933102"/>
              <a:gd name="connsiteY1" fmla="*/ 96592 h 478711"/>
              <a:gd name="connsiteX2" fmla="*/ 933102 w 933102"/>
              <a:gd name="connsiteY2" fmla="*/ 106857 h 478711"/>
              <a:gd name="connsiteX3" fmla="*/ 740422 w 933102"/>
              <a:gd name="connsiteY3" fmla="*/ 478711 h 478711"/>
              <a:gd name="connsiteX4" fmla="*/ 737331 w 933102"/>
              <a:gd name="connsiteY4" fmla="*/ 477033 h 478711"/>
              <a:gd name="connsiteX5" fmla="*/ 449560 w 933102"/>
              <a:gd name="connsiteY5" fmla="*/ 418935 h 478711"/>
              <a:gd name="connsiteX6" fmla="*/ 300564 w 933102"/>
              <a:gd name="connsiteY6" fmla="*/ 433955 h 478711"/>
              <a:gd name="connsiteX7" fmla="*/ 194928 w 933102"/>
              <a:gd name="connsiteY7" fmla="*/ 466746 h 478711"/>
              <a:gd name="connsiteX8" fmla="*/ 0 w 933102"/>
              <a:gd name="connsiteY8" fmla="*/ 90552 h 478711"/>
              <a:gd name="connsiteX9" fmla="*/ 105135 w 933102"/>
              <a:gd name="connsiteY9" fmla="*/ 52072 h 478711"/>
              <a:gd name="connsiteX10" fmla="*/ 449560 w 933102"/>
              <a:gd name="connsiteY10" fmla="*/ 0 h 47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3102" h="478711">
                <a:moveTo>
                  <a:pt x="449560" y="0"/>
                </a:moveTo>
                <a:cubicBezTo>
                  <a:pt x="614477" y="0"/>
                  <a:pt x="771344" y="34467"/>
                  <a:pt x="913350" y="96592"/>
                </a:cubicBezTo>
                <a:lnTo>
                  <a:pt x="933102" y="106857"/>
                </a:lnTo>
                <a:lnTo>
                  <a:pt x="740422" y="478711"/>
                </a:lnTo>
                <a:lnTo>
                  <a:pt x="737331" y="477033"/>
                </a:lnTo>
                <a:cubicBezTo>
                  <a:pt x="648882" y="439623"/>
                  <a:pt x="551637" y="418935"/>
                  <a:pt x="449560" y="418935"/>
                </a:cubicBezTo>
                <a:cubicBezTo>
                  <a:pt x="398522" y="418935"/>
                  <a:pt x="348691" y="424107"/>
                  <a:pt x="300564" y="433955"/>
                </a:cubicBezTo>
                <a:lnTo>
                  <a:pt x="194928" y="466746"/>
                </a:lnTo>
                <a:lnTo>
                  <a:pt x="0" y="90552"/>
                </a:lnTo>
                <a:lnTo>
                  <a:pt x="105135" y="52072"/>
                </a:lnTo>
                <a:cubicBezTo>
                  <a:pt x="213939" y="18231"/>
                  <a:pt x="329621" y="0"/>
                  <a:pt x="449560" y="0"/>
                </a:cubicBezTo>
                <a:close/>
              </a:path>
            </a:pathLst>
          </a:custGeom>
          <a:solidFill>
            <a:srgbClr val="86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17516" y="1742302"/>
            <a:ext cx="1181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CNN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模型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66899" y="2087758"/>
            <a:ext cx="287715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核心逻辑：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indent="0" algn="l" fontAlgn="auto">
              <a:lnSpc>
                <a:spcPct val="15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嵌入层：输入字 ID，输出词向量，通过unsqueeze(1)适配二维卷积的输入格式。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indent="0" algn="l" fontAlgn="auto">
              <a:lnSpc>
                <a:spcPct val="15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卷积层：不同尺寸的卷积核提取 n-gram 特征（如 1 字为单字特征，2 字为二元组特征）。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indent="0" algn="l" fontAlgn="auto">
              <a:lnSpc>
                <a:spcPct val="15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池化层：使用平均池化替代最大池化，减少极端值影响，平滑特征分布。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indent="0" algn="l" fontAlgn="auto">
              <a:lnSpc>
                <a:spcPct val="15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全连接层：将多尺度特征拼接后映射到情感类别空间。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93750" y="421005"/>
            <a:ext cx="3789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kern="1200" cap="none" spc="0" normalizeH="0" baseline="0" noProof="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模型选择</a:t>
            </a:r>
            <a:r>
              <a:rPr kumimoji="0" lang="en-US" altLang="zh-CN" sz="2400" b="0" i="0" kern="1200" cap="none" spc="0" normalizeH="0" baseline="0" noProof="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——T</a:t>
            </a:r>
            <a:r>
              <a:rPr kumimoji="0" lang="en-US" altLang="zh-CN" sz="2400" b="0" i="0" kern="1200" cap="none" spc="0" normalizeH="0" baseline="0" noProof="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extCNN</a:t>
            </a:r>
            <a:endParaRPr kumimoji="0" lang="en-US" altLang="zh-CN" sz="2400" b="0" i="0" kern="1200" cap="none" spc="0" normalizeH="0" baseline="0" noProof="0" dirty="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pic>
        <p:nvPicPr>
          <p:cNvPr id="2" name="图片 1" descr="f33dcbb1092953f6eb1e4b96ad0e712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460" y="1367790"/>
            <a:ext cx="6180455" cy="4226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26"/>
          <p:cNvSpPr/>
          <p:nvPr>
            <p:custDataLst>
              <p:tags r:id="rId1"/>
            </p:custDataLst>
          </p:nvPr>
        </p:nvSpPr>
        <p:spPr>
          <a:xfrm flipH="1">
            <a:off x="3261251" y="1908859"/>
            <a:ext cx="1473658" cy="267339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7500" lnSpcReduction="20000"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8" name="任意多边形 9"/>
          <p:cNvSpPr/>
          <p:nvPr>
            <p:custDataLst>
              <p:tags r:id="rId2"/>
            </p:custDataLst>
          </p:nvPr>
        </p:nvSpPr>
        <p:spPr>
          <a:xfrm rot="16200000">
            <a:off x="3775934" y="3018455"/>
            <a:ext cx="1145737" cy="592924"/>
          </a:xfrm>
          <a:custGeom>
            <a:avLst/>
            <a:gdLst>
              <a:gd name="connsiteX0" fmla="*/ 449560 w 933102"/>
              <a:gd name="connsiteY0" fmla="*/ 0 h 478711"/>
              <a:gd name="connsiteX1" fmla="*/ 913350 w 933102"/>
              <a:gd name="connsiteY1" fmla="*/ 96592 h 478711"/>
              <a:gd name="connsiteX2" fmla="*/ 933102 w 933102"/>
              <a:gd name="connsiteY2" fmla="*/ 106857 h 478711"/>
              <a:gd name="connsiteX3" fmla="*/ 740422 w 933102"/>
              <a:gd name="connsiteY3" fmla="*/ 478711 h 478711"/>
              <a:gd name="connsiteX4" fmla="*/ 737331 w 933102"/>
              <a:gd name="connsiteY4" fmla="*/ 477033 h 478711"/>
              <a:gd name="connsiteX5" fmla="*/ 449560 w 933102"/>
              <a:gd name="connsiteY5" fmla="*/ 418935 h 478711"/>
              <a:gd name="connsiteX6" fmla="*/ 300564 w 933102"/>
              <a:gd name="connsiteY6" fmla="*/ 433955 h 478711"/>
              <a:gd name="connsiteX7" fmla="*/ 194928 w 933102"/>
              <a:gd name="connsiteY7" fmla="*/ 466746 h 478711"/>
              <a:gd name="connsiteX8" fmla="*/ 0 w 933102"/>
              <a:gd name="connsiteY8" fmla="*/ 90552 h 478711"/>
              <a:gd name="connsiteX9" fmla="*/ 105135 w 933102"/>
              <a:gd name="connsiteY9" fmla="*/ 52072 h 478711"/>
              <a:gd name="connsiteX10" fmla="*/ 449560 w 933102"/>
              <a:gd name="connsiteY10" fmla="*/ 0 h 47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3102" h="478711">
                <a:moveTo>
                  <a:pt x="449560" y="0"/>
                </a:moveTo>
                <a:cubicBezTo>
                  <a:pt x="614477" y="0"/>
                  <a:pt x="771344" y="34467"/>
                  <a:pt x="913350" y="96592"/>
                </a:cubicBezTo>
                <a:lnTo>
                  <a:pt x="933102" y="106857"/>
                </a:lnTo>
                <a:lnTo>
                  <a:pt x="740422" y="478711"/>
                </a:lnTo>
                <a:lnTo>
                  <a:pt x="737331" y="477033"/>
                </a:lnTo>
                <a:cubicBezTo>
                  <a:pt x="648882" y="439623"/>
                  <a:pt x="551637" y="418935"/>
                  <a:pt x="449560" y="418935"/>
                </a:cubicBezTo>
                <a:cubicBezTo>
                  <a:pt x="398522" y="418935"/>
                  <a:pt x="348691" y="424107"/>
                  <a:pt x="300564" y="433955"/>
                </a:cubicBezTo>
                <a:lnTo>
                  <a:pt x="194928" y="466746"/>
                </a:lnTo>
                <a:lnTo>
                  <a:pt x="0" y="90552"/>
                </a:lnTo>
                <a:lnTo>
                  <a:pt x="105135" y="52072"/>
                </a:lnTo>
                <a:cubicBezTo>
                  <a:pt x="213939" y="18231"/>
                  <a:pt x="329621" y="0"/>
                  <a:pt x="449560" y="0"/>
                </a:cubicBezTo>
                <a:close/>
              </a:path>
            </a:pathLst>
          </a:custGeom>
          <a:solidFill>
            <a:srgbClr val="86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9" name="任意多边形 10"/>
          <p:cNvSpPr/>
          <p:nvPr>
            <p:custDataLst>
              <p:tags r:id="rId3"/>
            </p:custDataLst>
          </p:nvPr>
        </p:nvSpPr>
        <p:spPr>
          <a:xfrm rot="19800000">
            <a:off x="4321279" y="2076433"/>
            <a:ext cx="1155964" cy="587677"/>
          </a:xfrm>
          <a:custGeom>
            <a:avLst/>
            <a:gdLst>
              <a:gd name="connsiteX0" fmla="*/ 449560 w 933102"/>
              <a:gd name="connsiteY0" fmla="*/ 0 h 478711"/>
              <a:gd name="connsiteX1" fmla="*/ 913350 w 933102"/>
              <a:gd name="connsiteY1" fmla="*/ 96592 h 478711"/>
              <a:gd name="connsiteX2" fmla="*/ 933102 w 933102"/>
              <a:gd name="connsiteY2" fmla="*/ 106857 h 478711"/>
              <a:gd name="connsiteX3" fmla="*/ 740422 w 933102"/>
              <a:gd name="connsiteY3" fmla="*/ 478711 h 478711"/>
              <a:gd name="connsiteX4" fmla="*/ 737331 w 933102"/>
              <a:gd name="connsiteY4" fmla="*/ 477033 h 478711"/>
              <a:gd name="connsiteX5" fmla="*/ 449560 w 933102"/>
              <a:gd name="connsiteY5" fmla="*/ 418935 h 478711"/>
              <a:gd name="connsiteX6" fmla="*/ 300564 w 933102"/>
              <a:gd name="connsiteY6" fmla="*/ 433955 h 478711"/>
              <a:gd name="connsiteX7" fmla="*/ 194928 w 933102"/>
              <a:gd name="connsiteY7" fmla="*/ 466746 h 478711"/>
              <a:gd name="connsiteX8" fmla="*/ 0 w 933102"/>
              <a:gd name="connsiteY8" fmla="*/ 90552 h 478711"/>
              <a:gd name="connsiteX9" fmla="*/ 105135 w 933102"/>
              <a:gd name="connsiteY9" fmla="*/ 52072 h 478711"/>
              <a:gd name="connsiteX10" fmla="*/ 449560 w 933102"/>
              <a:gd name="connsiteY10" fmla="*/ 0 h 47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3102" h="478711">
                <a:moveTo>
                  <a:pt x="449560" y="0"/>
                </a:moveTo>
                <a:cubicBezTo>
                  <a:pt x="614477" y="0"/>
                  <a:pt x="771344" y="34467"/>
                  <a:pt x="913350" y="96592"/>
                </a:cubicBezTo>
                <a:lnTo>
                  <a:pt x="933102" y="106857"/>
                </a:lnTo>
                <a:lnTo>
                  <a:pt x="740422" y="478711"/>
                </a:lnTo>
                <a:lnTo>
                  <a:pt x="737331" y="477033"/>
                </a:lnTo>
                <a:cubicBezTo>
                  <a:pt x="648882" y="439623"/>
                  <a:pt x="551637" y="418935"/>
                  <a:pt x="449560" y="418935"/>
                </a:cubicBezTo>
                <a:cubicBezTo>
                  <a:pt x="398522" y="418935"/>
                  <a:pt x="348691" y="424107"/>
                  <a:pt x="300564" y="433955"/>
                </a:cubicBezTo>
                <a:lnTo>
                  <a:pt x="194928" y="466746"/>
                </a:lnTo>
                <a:lnTo>
                  <a:pt x="0" y="90552"/>
                </a:lnTo>
                <a:lnTo>
                  <a:pt x="105135" y="52072"/>
                </a:lnTo>
                <a:cubicBezTo>
                  <a:pt x="213939" y="18231"/>
                  <a:pt x="329621" y="0"/>
                  <a:pt x="449560" y="0"/>
                </a:cubicBezTo>
                <a:close/>
              </a:path>
            </a:pathLst>
          </a:custGeom>
          <a:solidFill>
            <a:srgbClr val="86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3" name="任意多边形 14"/>
          <p:cNvSpPr/>
          <p:nvPr>
            <p:custDataLst>
              <p:tags r:id="rId4"/>
            </p:custDataLst>
          </p:nvPr>
        </p:nvSpPr>
        <p:spPr>
          <a:xfrm rot="12600000">
            <a:off x="4321279" y="3966510"/>
            <a:ext cx="1155964" cy="587677"/>
          </a:xfrm>
          <a:custGeom>
            <a:avLst/>
            <a:gdLst>
              <a:gd name="connsiteX0" fmla="*/ 449560 w 933102"/>
              <a:gd name="connsiteY0" fmla="*/ 0 h 478711"/>
              <a:gd name="connsiteX1" fmla="*/ 913350 w 933102"/>
              <a:gd name="connsiteY1" fmla="*/ 96592 h 478711"/>
              <a:gd name="connsiteX2" fmla="*/ 933102 w 933102"/>
              <a:gd name="connsiteY2" fmla="*/ 106857 h 478711"/>
              <a:gd name="connsiteX3" fmla="*/ 740422 w 933102"/>
              <a:gd name="connsiteY3" fmla="*/ 478711 h 478711"/>
              <a:gd name="connsiteX4" fmla="*/ 737331 w 933102"/>
              <a:gd name="connsiteY4" fmla="*/ 477033 h 478711"/>
              <a:gd name="connsiteX5" fmla="*/ 449560 w 933102"/>
              <a:gd name="connsiteY5" fmla="*/ 418935 h 478711"/>
              <a:gd name="connsiteX6" fmla="*/ 300564 w 933102"/>
              <a:gd name="connsiteY6" fmla="*/ 433955 h 478711"/>
              <a:gd name="connsiteX7" fmla="*/ 194928 w 933102"/>
              <a:gd name="connsiteY7" fmla="*/ 466746 h 478711"/>
              <a:gd name="connsiteX8" fmla="*/ 0 w 933102"/>
              <a:gd name="connsiteY8" fmla="*/ 90552 h 478711"/>
              <a:gd name="connsiteX9" fmla="*/ 105135 w 933102"/>
              <a:gd name="connsiteY9" fmla="*/ 52072 h 478711"/>
              <a:gd name="connsiteX10" fmla="*/ 449560 w 933102"/>
              <a:gd name="connsiteY10" fmla="*/ 0 h 47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3102" h="478711">
                <a:moveTo>
                  <a:pt x="449560" y="0"/>
                </a:moveTo>
                <a:cubicBezTo>
                  <a:pt x="614477" y="0"/>
                  <a:pt x="771344" y="34467"/>
                  <a:pt x="913350" y="96592"/>
                </a:cubicBezTo>
                <a:lnTo>
                  <a:pt x="933102" y="106857"/>
                </a:lnTo>
                <a:lnTo>
                  <a:pt x="740422" y="478711"/>
                </a:lnTo>
                <a:lnTo>
                  <a:pt x="737331" y="477033"/>
                </a:lnTo>
                <a:cubicBezTo>
                  <a:pt x="648882" y="439623"/>
                  <a:pt x="551637" y="418935"/>
                  <a:pt x="449560" y="418935"/>
                </a:cubicBezTo>
                <a:cubicBezTo>
                  <a:pt x="398522" y="418935"/>
                  <a:pt x="348691" y="424107"/>
                  <a:pt x="300564" y="433955"/>
                </a:cubicBezTo>
                <a:lnTo>
                  <a:pt x="194928" y="466746"/>
                </a:lnTo>
                <a:lnTo>
                  <a:pt x="0" y="90552"/>
                </a:lnTo>
                <a:lnTo>
                  <a:pt x="105135" y="52072"/>
                </a:lnTo>
                <a:cubicBezTo>
                  <a:pt x="213939" y="18231"/>
                  <a:pt x="329621" y="0"/>
                  <a:pt x="449560" y="0"/>
                </a:cubicBezTo>
                <a:close/>
              </a:path>
            </a:pathLst>
          </a:custGeom>
          <a:solidFill>
            <a:srgbClr val="86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93641" y="1742302"/>
            <a:ext cx="17049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训练函数 train</a:t>
            </a:r>
            <a:endParaRPr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66899" y="2087758"/>
            <a:ext cx="28771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核心逻辑：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indent="0" algn="l" fontAlgn="auto">
              <a:lnSpc>
                <a:spcPct val="15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使用交叉熵损失函数和 Adam 优化器进行训练。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indent="0" algn="l" fontAlgn="auto">
              <a:lnSpc>
                <a:spcPct val="15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每 100 批次在验证集上评估准确率和损失，保存最优模型。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indent="0" algn="l" fontAlgn="auto">
              <a:lnSpc>
                <a:spcPct val="15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早停策略防止过拟合，当验证集损失连续require_improvement步未下降时终止训练。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93750" y="421005"/>
            <a:ext cx="3789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kern="1200" cap="none" spc="0" normalizeH="0" baseline="0" noProof="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模型选择</a:t>
            </a:r>
            <a:r>
              <a:rPr kumimoji="0" lang="en-US" altLang="zh-CN" sz="2400" b="0" i="0" kern="1200" cap="none" spc="0" normalizeH="0" baseline="0" noProof="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——T</a:t>
            </a:r>
            <a:r>
              <a:rPr kumimoji="0" lang="en-US" altLang="zh-CN" sz="2400" b="0" i="0" kern="1200" cap="none" spc="0" normalizeH="0" baseline="0" noProof="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extCNN</a:t>
            </a:r>
            <a:endParaRPr kumimoji="0" lang="en-US" altLang="zh-CN" sz="2400" b="0" i="0" kern="1200" cap="none" spc="0" normalizeH="0" baseline="0" noProof="0" dirty="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pic>
        <p:nvPicPr>
          <p:cNvPr id="3" name="图片 2" descr="1c3a54476ea682c9b730d1bb447e1dd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960" y="421005"/>
            <a:ext cx="5083175" cy="6099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032"/>
          <p:cNvSpPr/>
          <p:nvPr/>
        </p:nvSpPr>
        <p:spPr>
          <a:xfrm>
            <a:off x="5389245" y="1035050"/>
            <a:ext cx="920750" cy="306705"/>
          </a:xfrm>
          <a:custGeom>
            <a:avLst/>
            <a:gdLst>
              <a:gd name="connsiteX0" fmla="*/ 1257300 w 1257300"/>
              <a:gd name="connsiteY0" fmla="*/ 419100 h 419100"/>
              <a:gd name="connsiteX1" fmla="*/ 838200 w 1257300"/>
              <a:gd name="connsiteY1" fmla="*/ 0 h 419100"/>
              <a:gd name="connsiteX2" fmla="*/ 0 w 1257300"/>
              <a:gd name="connsiteY2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419100">
                <a:moveTo>
                  <a:pt x="1257300" y="419100"/>
                </a:moveTo>
                <a:lnTo>
                  <a:pt x="838200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96B18F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7" name="文本框 58"/>
          <p:cNvSpPr txBox="1"/>
          <p:nvPr/>
        </p:nvSpPr>
        <p:spPr>
          <a:xfrm>
            <a:off x="2984500" y="846455"/>
            <a:ext cx="2404745" cy="436245"/>
          </a:xfrm>
          <a:prstGeom prst="rect">
            <a:avLst/>
          </a:prstGeom>
          <a:noFill/>
        </p:spPr>
        <p:txBody>
          <a:bodyPr wrap="square" lIns="68564" tIns="34282" rIns="68564" bIns="34282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GRU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模型结果分析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93546" y="324395"/>
            <a:ext cx="298994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模型评估</a:t>
            </a:r>
            <a:endParaRPr kumimoji="0" lang="zh-CN" altLang="en-US" sz="2800" b="0" i="0" kern="1200" cap="none" spc="0" normalizeH="0" baseline="0" noProof="0" dirty="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pic>
        <p:nvPicPr>
          <p:cNvPr id="22" name="图片 21" descr="评估1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7130" y="1341755"/>
            <a:ext cx="5200650" cy="194945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573405" y="1222375"/>
            <a:ext cx="5575935" cy="2425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训练指标分析</a:t>
            </a:r>
            <a:endParaRPr lang="zh-CN" altLang="en-US" sz="1600"/>
          </a:p>
          <a:p>
            <a:r>
              <a:rPr lang="zh-CN" altLang="en-US" sz="1600"/>
              <a:t>训练轮次（</a:t>
            </a:r>
            <a:r>
              <a:rPr lang="en-US" altLang="zh-CN" sz="1600"/>
              <a:t>Epoch</a:t>
            </a:r>
            <a:r>
              <a:rPr lang="zh-CN" altLang="en-US" sz="1600"/>
              <a:t>）：模型共计划训练</a:t>
            </a:r>
            <a:r>
              <a:rPr lang="en-US" altLang="zh-CN" sz="1600"/>
              <a:t> 50 </a:t>
            </a:r>
            <a:r>
              <a:rPr lang="zh-CN" altLang="en-US" sz="1600"/>
              <a:t>轮。</a:t>
            </a:r>
            <a:endParaRPr lang="zh-CN" altLang="en-US" sz="1600"/>
          </a:p>
          <a:p>
            <a:r>
              <a:rPr lang="zh-CN" altLang="en-US" sz="1600"/>
              <a:t>训练耗时（</a:t>
            </a:r>
            <a:r>
              <a:rPr lang="en-US" altLang="zh-CN" sz="1600"/>
              <a:t>step - time</a:t>
            </a:r>
            <a:r>
              <a:rPr lang="zh-CN" altLang="en-US" sz="1600"/>
              <a:t>）：每轮训练的耗时在不断变化，如</a:t>
            </a:r>
            <a:r>
              <a:rPr lang="en-US" altLang="zh-CN" sz="1600"/>
              <a:t> Epoch 1/50 </a:t>
            </a:r>
            <a:r>
              <a:rPr lang="zh-CN" altLang="en-US" sz="1600"/>
              <a:t>时为</a:t>
            </a:r>
            <a:r>
              <a:rPr lang="en-US" altLang="zh-CN" sz="1600"/>
              <a:t> 124s/step </a:t>
            </a:r>
            <a:r>
              <a:rPr lang="zh-CN" altLang="en-US" sz="1600"/>
              <a:t>，到</a:t>
            </a:r>
            <a:r>
              <a:rPr lang="en-US" altLang="zh-CN" sz="1600"/>
              <a:t> Epoch 6/50</a:t>
            </a:r>
            <a:r>
              <a:rPr lang="zh-CN" altLang="en-US" sz="1600"/>
              <a:t>时变为</a:t>
            </a:r>
            <a:r>
              <a:rPr lang="en-US" altLang="zh-CN" sz="1600"/>
              <a:t> 44s/step </a:t>
            </a:r>
            <a:r>
              <a:rPr lang="zh-CN" altLang="en-US" sz="1600"/>
              <a:t>。</a:t>
            </a:r>
            <a:endParaRPr lang="zh-CN" altLang="en-US" sz="1600"/>
          </a:p>
          <a:p>
            <a:r>
              <a:rPr lang="zh-CN" altLang="en-US" sz="1600"/>
              <a:t>损失值（</a:t>
            </a:r>
            <a:r>
              <a:rPr lang="en-US" altLang="zh-CN" sz="1600"/>
              <a:t>loss</a:t>
            </a:r>
            <a:r>
              <a:rPr lang="zh-CN" altLang="en-US" sz="1600"/>
              <a:t>）：训练损失（</a:t>
            </a:r>
            <a:r>
              <a:rPr lang="en-US" altLang="zh-CN" sz="1600"/>
              <a:t>loss</a:t>
            </a:r>
            <a:r>
              <a:rPr lang="zh-CN" altLang="en-US" sz="1600"/>
              <a:t>）总体呈下降趋势，说明模型在训练过程中逐渐学习到了数据特征，能够更好地拟合训练数据。</a:t>
            </a:r>
            <a:endParaRPr lang="zh-CN" altLang="en-US" sz="1600"/>
          </a:p>
          <a:p>
            <a:r>
              <a:rPr lang="zh-CN" altLang="en-US" sz="1600"/>
              <a:t>准确率（</a:t>
            </a:r>
            <a:r>
              <a:rPr lang="en-US" altLang="zh-CN" sz="1600"/>
              <a:t>accuracy</a:t>
            </a:r>
            <a:r>
              <a:rPr lang="zh-CN" altLang="en-US" sz="1600"/>
              <a:t>）：训练准确率（</a:t>
            </a:r>
            <a:r>
              <a:rPr lang="en-US" altLang="zh-CN" sz="1600"/>
              <a:t>accuracy</a:t>
            </a:r>
            <a:r>
              <a:rPr lang="zh-CN" altLang="en-US" sz="1600"/>
              <a:t>）有一定程度的提高，但提升幅度相对较小。</a:t>
            </a:r>
            <a:endParaRPr lang="zh-CN" altLang="en-US" sz="1600"/>
          </a:p>
          <a:p>
            <a:endParaRPr lang="zh-CN" altLang="en-US" sz="1600"/>
          </a:p>
        </p:txBody>
      </p:sp>
      <p:sp>
        <p:nvSpPr>
          <p:cNvPr id="3" name="文本框 2"/>
          <p:cNvSpPr txBox="1"/>
          <p:nvPr/>
        </p:nvSpPr>
        <p:spPr>
          <a:xfrm>
            <a:off x="573405" y="3551555"/>
            <a:ext cx="3404235" cy="193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验证损失（val_loss）在训练过程中波动较小，维持在 0.</a:t>
            </a:r>
            <a:r>
              <a:rPr lang="en-US" altLang="zh-CN" sz="1600"/>
              <a:t>6</a:t>
            </a:r>
            <a:r>
              <a:rPr lang="zh-CN" altLang="en-US" sz="1600"/>
              <a:t>0 左右；验证准确率（val_accuracy）一直保持在 0.7910 ，说明模型在验证集上的表现相对稳定，但可能存在过拟合或欠拟合问题，需要进一步调整模型结构或超参数。</a:t>
            </a:r>
            <a:endParaRPr lang="zh-CN" altLang="en-US" sz="1600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4062095" y="3551555"/>
            <a:ext cx="7385685" cy="2800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89"/>
          <p:cNvSpPr/>
          <p:nvPr/>
        </p:nvSpPr>
        <p:spPr>
          <a:xfrm flipH="1">
            <a:off x="7031990" y="974090"/>
            <a:ext cx="937260" cy="306705"/>
          </a:xfrm>
          <a:custGeom>
            <a:avLst/>
            <a:gdLst>
              <a:gd name="connsiteX0" fmla="*/ 1257300 w 1257300"/>
              <a:gd name="connsiteY0" fmla="*/ 419100 h 419100"/>
              <a:gd name="connsiteX1" fmla="*/ 838200 w 1257300"/>
              <a:gd name="connsiteY1" fmla="*/ 0 h 419100"/>
              <a:gd name="connsiteX2" fmla="*/ 0 w 1257300"/>
              <a:gd name="connsiteY2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419100">
                <a:moveTo>
                  <a:pt x="1257300" y="419100"/>
                </a:moveTo>
                <a:lnTo>
                  <a:pt x="838200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3C415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7" name="文本框 58"/>
          <p:cNvSpPr txBox="1"/>
          <p:nvPr/>
        </p:nvSpPr>
        <p:spPr>
          <a:xfrm>
            <a:off x="8155614" y="684013"/>
            <a:ext cx="2064452" cy="399415"/>
          </a:xfrm>
          <a:prstGeom prst="rect">
            <a:avLst/>
          </a:prstGeom>
          <a:noFill/>
        </p:spPr>
        <p:txBody>
          <a:bodyPr wrap="square" lIns="68564" tIns="34282" rIns="68564" bIns="34282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LSTM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模型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93546" y="420915"/>
            <a:ext cx="2989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kern="1200" cap="none" spc="0" normalizeH="0" baseline="0" noProof="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模型评估</a:t>
            </a:r>
            <a:endParaRPr kumimoji="0" lang="zh-CN" altLang="en-US" sz="2400" b="0" i="0" kern="1200" cap="none" spc="0" normalizeH="0" baseline="0" noProof="0" dirty="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88150" y="1280795"/>
            <a:ext cx="476758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训练指标分析</a:t>
            </a:r>
            <a:endParaRPr lang="zh-CN" altLang="en-US"/>
          </a:p>
          <a:p>
            <a:r>
              <a:rPr lang="zh-CN" altLang="en-US"/>
              <a:t>训练轮次（Epoch）：模型共计划训练</a:t>
            </a:r>
            <a:r>
              <a:rPr lang="en-US" altLang="zh-CN"/>
              <a:t>30</a:t>
            </a:r>
            <a:r>
              <a:rPr lang="zh-CN" altLang="en-US"/>
              <a:t>轮。</a:t>
            </a:r>
            <a:endParaRPr lang="zh-CN" altLang="en-US"/>
          </a:p>
          <a:p>
            <a:r>
              <a:rPr lang="zh-CN" altLang="en-US">
                <a:sym typeface="+mn-ea"/>
              </a:rPr>
              <a:t>训练损失（</a:t>
            </a:r>
            <a:r>
              <a:rPr lang="en-US" altLang="zh-CN">
                <a:sym typeface="+mn-ea"/>
              </a:rPr>
              <a:t>Train L</a:t>
            </a:r>
            <a:r>
              <a:rPr lang="zh-CN" altLang="en-US">
                <a:sym typeface="+mn-ea"/>
              </a:rPr>
              <a:t>oss）</a:t>
            </a:r>
            <a:r>
              <a:rPr lang="en-US" altLang="zh-CN">
                <a:sym typeface="+mn-ea"/>
              </a:rPr>
              <a:t>,</a:t>
            </a:r>
            <a:r>
              <a:rPr lang="zh-CN" altLang="en-US"/>
              <a:t>损失值（</a:t>
            </a:r>
            <a:r>
              <a:rPr lang="en-US" altLang="zh-CN"/>
              <a:t>Dev L</a:t>
            </a:r>
            <a:r>
              <a:rPr lang="zh-CN" altLang="en-US"/>
              <a:t>oss）</a:t>
            </a:r>
            <a:r>
              <a:rPr lang="en-US" altLang="zh-CN"/>
              <a:t>,</a:t>
            </a:r>
            <a:r>
              <a:rPr lang="zh-CN" altLang="en-US"/>
              <a:t>总体呈下降趋势，说明模型在训练过程中逐渐学习到了数据特征，能够更好地拟合训练数据。</a:t>
            </a:r>
            <a:endParaRPr lang="zh-CN" altLang="en-US"/>
          </a:p>
          <a:p>
            <a:r>
              <a:rPr lang="zh-CN" altLang="en-US">
                <a:sym typeface="+mn-ea"/>
              </a:rPr>
              <a:t>Accuracy（准确性）: 0.9076表明模型在测试集上表现良好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F1 Score (F1分数）: 0.9000是精确度和召回率的调和平均值，宏观F1分数则是所有类别F1分数的平均值。值为0.9000表示模型在每个类别上的综合表现非常优秀。</a:t>
            </a:r>
            <a:endParaRPr lang="zh-CN" altLang="en-US"/>
          </a:p>
        </p:txBody>
      </p:sp>
      <p:pic>
        <p:nvPicPr>
          <p:cNvPr id="2" name="图片 1" descr="d5621078a34cf870826d7cdb9782560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8880" y="4568190"/>
            <a:ext cx="6669405" cy="1868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81380"/>
            <a:ext cx="4514215" cy="5427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032"/>
          <p:cNvSpPr/>
          <p:nvPr/>
        </p:nvSpPr>
        <p:spPr>
          <a:xfrm>
            <a:off x="5389245" y="1035050"/>
            <a:ext cx="920750" cy="306705"/>
          </a:xfrm>
          <a:custGeom>
            <a:avLst/>
            <a:gdLst>
              <a:gd name="connsiteX0" fmla="*/ 1257300 w 1257300"/>
              <a:gd name="connsiteY0" fmla="*/ 419100 h 419100"/>
              <a:gd name="connsiteX1" fmla="*/ 838200 w 1257300"/>
              <a:gd name="connsiteY1" fmla="*/ 0 h 419100"/>
              <a:gd name="connsiteX2" fmla="*/ 0 w 1257300"/>
              <a:gd name="connsiteY2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419100">
                <a:moveTo>
                  <a:pt x="1257300" y="419100"/>
                </a:moveTo>
                <a:lnTo>
                  <a:pt x="838200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96B18F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7" name="文本框 58"/>
          <p:cNvSpPr txBox="1"/>
          <p:nvPr/>
        </p:nvSpPr>
        <p:spPr>
          <a:xfrm>
            <a:off x="2429510" y="846455"/>
            <a:ext cx="2959735" cy="436245"/>
          </a:xfrm>
          <a:prstGeom prst="rect">
            <a:avLst/>
          </a:prstGeom>
          <a:noFill/>
        </p:spPr>
        <p:txBody>
          <a:bodyPr wrap="square" lIns="68564" tIns="34282" rIns="68564" bIns="34282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T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extCNN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模型结果分析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93546" y="324395"/>
            <a:ext cx="298994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模型评估</a:t>
            </a:r>
            <a:endParaRPr kumimoji="0" lang="zh-CN" altLang="en-US" sz="2800" b="0" i="0" kern="1200" cap="none" spc="0" normalizeH="0" baseline="0" noProof="0" dirty="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4200" y="1342390"/>
            <a:ext cx="5610860" cy="4807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1</a:t>
            </a:r>
            <a:r>
              <a:rPr lang="zh-CN" altLang="en-US" sz="1400"/>
              <a:t>、</a:t>
            </a:r>
            <a:r>
              <a:rPr lang="en-US" altLang="zh-CN" sz="1400"/>
              <a:t> </a:t>
            </a:r>
            <a:r>
              <a:rPr lang="zh-CN" altLang="en-US" sz="1400"/>
              <a:t>损失函数（</a:t>
            </a:r>
            <a:r>
              <a:rPr lang="en-US" altLang="zh-CN" sz="1400"/>
              <a:t>loss</a:t>
            </a:r>
            <a:r>
              <a:rPr lang="zh-CN" altLang="en-US" sz="1400"/>
              <a:t>）变化: 随</a:t>
            </a:r>
            <a:r>
              <a:rPr lang="en-US" altLang="zh-CN" sz="1400"/>
              <a:t> Epoch </a:t>
            </a:r>
            <a:r>
              <a:rPr lang="zh-CN" altLang="en-US" sz="1400"/>
              <a:t>增加，</a:t>
            </a:r>
            <a:r>
              <a:rPr lang="en-US" altLang="zh-CN" sz="1400"/>
              <a:t>loss </a:t>
            </a:r>
            <a:r>
              <a:rPr lang="zh-CN" altLang="en-US" sz="1400"/>
              <a:t>从</a:t>
            </a:r>
            <a:r>
              <a:rPr lang="en-US" altLang="zh-CN" sz="1400"/>
              <a:t> 0.3527</a:t>
            </a:r>
            <a:r>
              <a:rPr lang="zh-CN" altLang="en-US" sz="1400"/>
              <a:t>（</a:t>
            </a:r>
            <a:r>
              <a:rPr lang="en-US" altLang="zh-CN" sz="1400"/>
              <a:t>Epoch 1</a:t>
            </a:r>
            <a:r>
              <a:rPr lang="zh-CN" altLang="en-US" sz="1400"/>
              <a:t>）逐步下降至</a:t>
            </a:r>
            <a:r>
              <a:rPr lang="en-US" altLang="zh-CN" sz="1400"/>
              <a:t> 0.0899</a:t>
            </a:r>
            <a:r>
              <a:rPr lang="zh-CN" altLang="en-US" sz="1400"/>
              <a:t>（</a:t>
            </a:r>
            <a:r>
              <a:rPr lang="en-US" altLang="zh-CN" sz="1400"/>
              <a:t>Epoch 8</a:t>
            </a:r>
            <a:r>
              <a:rPr lang="zh-CN" altLang="en-US" sz="1400"/>
              <a:t>），说明模型在训练集上的拟合能力持续提升，对样本特征的学习逐渐深入。</a:t>
            </a:r>
            <a:endParaRPr lang="zh-CN" altLang="en-US" sz="1400"/>
          </a:p>
          <a:p>
            <a:r>
              <a:rPr lang="en-US" altLang="zh-CN" sz="1400"/>
              <a:t>2</a:t>
            </a:r>
            <a:r>
              <a:rPr lang="zh-CN" altLang="en-US" sz="1400"/>
              <a:t>、训练集准确率（</a:t>
            </a:r>
            <a:r>
              <a:rPr lang="en-US" altLang="zh-CN" sz="1400"/>
              <a:t>accuracy</a:t>
            </a:r>
            <a:r>
              <a:rPr lang="zh-CN" altLang="en-US" sz="1400"/>
              <a:t>）变化: </a:t>
            </a:r>
            <a:r>
              <a:rPr lang="en-US" altLang="zh-CN" sz="1400"/>
              <a:t>accuracy </a:t>
            </a:r>
            <a:r>
              <a:rPr lang="zh-CN" altLang="en-US" sz="1400"/>
              <a:t>从</a:t>
            </a:r>
            <a:r>
              <a:rPr lang="en-US" altLang="zh-CN" sz="1400"/>
              <a:t> 0.8390</a:t>
            </a:r>
            <a:r>
              <a:rPr lang="zh-CN" altLang="en-US" sz="1400"/>
              <a:t>（</a:t>
            </a:r>
            <a:r>
              <a:rPr lang="en-US" altLang="zh-CN" sz="1400"/>
              <a:t>Epoch 1</a:t>
            </a:r>
            <a:r>
              <a:rPr lang="zh-CN" altLang="en-US" sz="1400"/>
              <a:t>）稳步上升至</a:t>
            </a:r>
            <a:r>
              <a:rPr lang="en-US" altLang="zh-CN" sz="1400"/>
              <a:t> 0.9605</a:t>
            </a:r>
            <a:r>
              <a:rPr lang="zh-CN" altLang="en-US" sz="1400"/>
              <a:t>（</a:t>
            </a:r>
            <a:r>
              <a:rPr lang="en-US" altLang="zh-CN" sz="1400"/>
              <a:t>Epoch 8</a:t>
            </a:r>
            <a:r>
              <a:rPr lang="zh-CN" altLang="en-US" sz="1400"/>
              <a:t>），与</a:t>
            </a:r>
            <a:r>
              <a:rPr lang="en-US" altLang="zh-CN" sz="1400"/>
              <a:t> loss </a:t>
            </a:r>
            <a:r>
              <a:rPr lang="zh-CN" altLang="en-US" sz="1400"/>
              <a:t>变化趋势一致，验证模型对训练数据的分类能力持续增强。</a:t>
            </a:r>
            <a:endParaRPr lang="zh-CN" altLang="en-US" sz="1400"/>
          </a:p>
          <a:p>
            <a:r>
              <a:rPr lang="en-US" altLang="zh-CN" sz="1400"/>
              <a:t>3</a:t>
            </a:r>
            <a:r>
              <a:rPr lang="zh-CN" altLang="en-US" sz="1400"/>
              <a:t>、验证集表现（</a:t>
            </a:r>
            <a:r>
              <a:rPr lang="en-US" altLang="zh-CN" sz="1400"/>
              <a:t>val_accuracy</a:t>
            </a:r>
            <a:r>
              <a:rPr lang="zh-CN" altLang="en-US" sz="1400"/>
              <a:t>、</a:t>
            </a:r>
            <a:r>
              <a:rPr lang="en-US" altLang="zh-CN" sz="1400"/>
              <a:t>val_loss</a:t>
            </a:r>
            <a:r>
              <a:rPr lang="zh-CN" altLang="en-US" sz="1400"/>
              <a:t>）: </a:t>
            </a:r>
            <a:r>
              <a:rPr lang="en-US" altLang="zh-CN" sz="1400"/>
              <a:t>val_accuracy</a:t>
            </a:r>
            <a:r>
              <a:rPr lang="zh-CN" altLang="en-US" sz="1400"/>
              <a:t>：整体在</a:t>
            </a:r>
            <a:r>
              <a:rPr lang="en-US" altLang="zh-CN" sz="1400"/>
              <a:t> 0.9159 - 0.9265 </a:t>
            </a:r>
            <a:r>
              <a:rPr lang="zh-CN" altLang="en-US" sz="1400"/>
              <a:t>区间波动，虽低于训练集准确率（体现一定</a:t>
            </a:r>
            <a:r>
              <a:rPr lang="en-US" altLang="zh-CN" sz="1400"/>
              <a:t> “</a:t>
            </a:r>
            <a:r>
              <a:rPr lang="zh-CN" altLang="en-US" sz="1400"/>
              <a:t>过拟合风险</a:t>
            </a:r>
            <a:r>
              <a:rPr lang="en-US" altLang="zh-CN" sz="1400"/>
              <a:t>”</a:t>
            </a:r>
            <a:r>
              <a:rPr lang="zh-CN" altLang="en-US" sz="1400"/>
              <a:t>），但相对稳定，说明模型对未见数据的泛化能力尚可。</a:t>
            </a:r>
            <a:endParaRPr lang="zh-CN" altLang="en-US" sz="1400"/>
          </a:p>
          <a:p>
            <a:r>
              <a:rPr lang="en-US" altLang="zh-CN" sz="1400"/>
              <a:t> val_loss</a:t>
            </a:r>
            <a:r>
              <a:rPr lang="zh-CN" altLang="en-US" sz="1400"/>
              <a:t>：从</a:t>
            </a:r>
            <a:r>
              <a:rPr lang="en-US" altLang="zh-CN" sz="1400"/>
              <a:t> 0.2045</a:t>
            </a:r>
            <a:r>
              <a:rPr lang="zh-CN" altLang="en-US" sz="1400"/>
              <a:t>（</a:t>
            </a:r>
            <a:r>
              <a:rPr lang="en-US" altLang="zh-CN" sz="1400"/>
              <a:t>Epoch 1</a:t>
            </a:r>
            <a:r>
              <a:rPr lang="zh-CN" altLang="en-US" sz="1400"/>
              <a:t>）先降后升（</a:t>
            </a:r>
            <a:r>
              <a:rPr lang="en-US" altLang="zh-CN" sz="1400"/>
              <a:t>Epoch 8 </a:t>
            </a:r>
            <a:r>
              <a:rPr lang="zh-CN" altLang="en-US" sz="1400"/>
              <a:t>达</a:t>
            </a:r>
            <a:r>
              <a:rPr lang="en-US" altLang="zh-CN" sz="1400"/>
              <a:t> 0.3312 </a:t>
            </a:r>
            <a:r>
              <a:rPr lang="zh-CN" altLang="en-US" sz="1400"/>
              <a:t>），</a:t>
            </a:r>
            <a:r>
              <a:rPr lang="en-US" altLang="zh-CN" sz="1400"/>
              <a:t>Epoch 5 </a:t>
            </a:r>
            <a:r>
              <a:rPr lang="zh-CN" altLang="en-US" sz="1400"/>
              <a:t>后持续走高，提示模型可能对训练集过度拟合，需关注正则化或数据增强。</a:t>
            </a:r>
            <a:br>
              <a:rPr lang="zh-CN" altLang="en-US" sz="1400"/>
            </a:br>
            <a:r>
              <a:rPr lang="en-US" altLang="zh-CN" sz="1400"/>
              <a:t>4</a:t>
            </a:r>
            <a:r>
              <a:rPr lang="zh-CN" altLang="en-US" sz="1400"/>
              <a:t>、训练集表现：模型在训练集上收敛良好，</a:t>
            </a:r>
            <a:r>
              <a:rPr lang="en-US" altLang="zh-CN" sz="1400"/>
              <a:t>loss </a:t>
            </a:r>
            <a:r>
              <a:rPr lang="zh-CN" altLang="en-US" sz="1400"/>
              <a:t>持续降低、</a:t>
            </a:r>
            <a:r>
              <a:rPr lang="en-US" altLang="zh-CN" sz="1400"/>
              <a:t>accuracy </a:t>
            </a:r>
            <a:r>
              <a:rPr lang="zh-CN" altLang="en-US" sz="1400"/>
              <a:t>稳步提升，说明</a:t>
            </a:r>
            <a:r>
              <a:rPr lang="en-US" altLang="zh-CN" sz="1400"/>
              <a:t> TextCNN </a:t>
            </a:r>
            <a:r>
              <a:rPr lang="zh-CN" altLang="en-US" sz="1400"/>
              <a:t>对文本特征的提取和分</a:t>
            </a:r>
            <a:br>
              <a:rPr lang="zh-CN" altLang="en-US" sz="1400"/>
            </a:br>
            <a:r>
              <a:rPr lang="en-US" altLang="zh-CN" sz="1400"/>
              <a:t>5</a:t>
            </a:r>
            <a:r>
              <a:rPr lang="zh-CN" altLang="en-US" sz="1400"/>
              <a:t>、</a:t>
            </a:r>
            <a:r>
              <a:rPr lang="en-US" altLang="zh-CN" sz="1400"/>
              <a:t> </a:t>
            </a:r>
            <a:r>
              <a:rPr lang="zh-CN" altLang="en-US" sz="1400"/>
              <a:t>验证集与测试集表现</a:t>
            </a:r>
            <a:endParaRPr lang="zh-CN" altLang="en-US" sz="1400"/>
          </a:p>
          <a:p>
            <a:r>
              <a:rPr lang="zh-CN" altLang="en-US" sz="1400"/>
              <a:t>验证集：准确率稳定但未随训练集同步提升。</a:t>
            </a:r>
            <a:endParaRPr lang="zh-CN" altLang="en-US" sz="1400"/>
          </a:p>
          <a:p>
            <a:r>
              <a:rPr lang="zh-CN" altLang="en-US" sz="1400"/>
              <a:t>测试集：最终测试指标</a:t>
            </a:r>
            <a:r>
              <a:rPr lang="en-US" altLang="zh-CN" sz="1400"/>
              <a:t> acc: 0.9255</a:t>
            </a:r>
            <a:r>
              <a:rPr lang="zh-CN" altLang="en-US" sz="1400"/>
              <a:t>、</a:t>
            </a:r>
            <a:r>
              <a:rPr lang="en-US" altLang="zh-CN" sz="1400"/>
              <a:t>precision: 0.9255</a:t>
            </a:r>
            <a:r>
              <a:rPr lang="zh-CN" altLang="en-US" sz="1400"/>
              <a:t>、</a:t>
            </a:r>
            <a:r>
              <a:rPr lang="en-US" altLang="zh-CN" sz="1400"/>
              <a:t>recall: 0.9255</a:t>
            </a:r>
            <a:r>
              <a:rPr lang="zh-CN" altLang="en-US" sz="1400"/>
              <a:t>、</a:t>
            </a:r>
            <a:r>
              <a:rPr lang="en-US" altLang="zh-CN" sz="1400"/>
              <a:t>f1: 0.9255 </a:t>
            </a:r>
            <a:r>
              <a:rPr lang="zh-CN" altLang="en-US" sz="1400"/>
              <a:t>，说明模型在独立测试数据上的泛化能力达到</a:t>
            </a:r>
            <a:r>
              <a:rPr lang="en-US" altLang="zh-CN" sz="1400"/>
              <a:t> 92.55% </a:t>
            </a:r>
            <a:r>
              <a:rPr lang="zh-CN" altLang="en-US" sz="1400"/>
              <a:t>，性能较优。类逻辑学习充分，网络架构（如卷积核、池化）能有效捕捉文本模式。</a:t>
            </a:r>
            <a:endParaRPr lang="zh-CN" altLang="en-US" sz="1400"/>
          </a:p>
        </p:txBody>
      </p:sp>
      <p:pic>
        <p:nvPicPr>
          <p:cNvPr id="5" name="图片 4" descr="714b8733d79fac26383e5d54d4a2f3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9995" y="1190625"/>
            <a:ext cx="5158740" cy="2971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12955" y="406796"/>
            <a:ext cx="11267768" cy="60542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" name="L 形 2"/>
          <p:cNvSpPr/>
          <p:nvPr/>
        </p:nvSpPr>
        <p:spPr>
          <a:xfrm>
            <a:off x="0" y="2384696"/>
            <a:ext cx="8084457" cy="4463144"/>
          </a:xfrm>
          <a:prstGeom prst="corner">
            <a:avLst>
              <a:gd name="adj1" fmla="val 8808"/>
              <a:gd name="adj2" fmla="val 10614"/>
            </a:avLst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L 形 3"/>
          <p:cNvSpPr/>
          <p:nvPr/>
        </p:nvSpPr>
        <p:spPr>
          <a:xfrm flipH="1" flipV="1">
            <a:off x="4107543" y="-2170"/>
            <a:ext cx="8084457" cy="4463144"/>
          </a:xfrm>
          <a:prstGeom prst="corner">
            <a:avLst>
              <a:gd name="adj1" fmla="val 8808"/>
              <a:gd name="adj2" fmla="val 10614"/>
            </a:avLst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流程图: 摘录 4"/>
          <p:cNvSpPr/>
          <p:nvPr/>
        </p:nvSpPr>
        <p:spPr>
          <a:xfrm rot="5400000">
            <a:off x="595910" y="1821543"/>
            <a:ext cx="4731657" cy="2946401"/>
          </a:xfrm>
          <a:prstGeom prst="flowChartExtra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94013" y="2012042"/>
            <a:ext cx="2215991" cy="25654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0552" y="2465615"/>
            <a:ext cx="553998" cy="16691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5596053" y="1195907"/>
            <a:ext cx="739058" cy="534237"/>
          </a:xfrm>
          <a:prstGeom prst="rect">
            <a:avLst/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01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6588125" y="1276350"/>
            <a:ext cx="339153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数据选择、爬取与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处理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5596053" y="3683147"/>
            <a:ext cx="739058" cy="534237"/>
          </a:xfrm>
          <a:prstGeom prst="rect">
            <a:avLst/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03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6586855" y="3757295"/>
            <a:ext cx="327533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可视化与web接口实现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5596053" y="2384509"/>
            <a:ext cx="739058" cy="534237"/>
          </a:xfrm>
          <a:prstGeom prst="re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02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21" name="矩形 20"/>
          <p:cNvSpPr/>
          <p:nvPr>
            <p:custDataLst>
              <p:tags r:id="rId6"/>
            </p:custDataLst>
          </p:nvPr>
        </p:nvSpPr>
        <p:spPr>
          <a:xfrm>
            <a:off x="5596053" y="4929656"/>
            <a:ext cx="739058" cy="534237"/>
          </a:xfrm>
          <a:prstGeom prst="re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04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22" name="文本框 21"/>
          <p:cNvSpPr txBox="1"/>
          <p:nvPr>
            <p:custDataLst>
              <p:tags r:id="rId7"/>
            </p:custDataLst>
          </p:nvPr>
        </p:nvSpPr>
        <p:spPr>
          <a:xfrm>
            <a:off x="6589395" y="4929505"/>
            <a:ext cx="339026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问题总结和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项目展示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6589111" y="2458381"/>
            <a:ext cx="2989943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模型选择以及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评估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38705" y="5676265"/>
            <a:ext cx="9275445" cy="6934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陈雅婷：数据选择、爬取与处理；可视化与</a:t>
            </a:r>
            <a:r>
              <a:rPr lang="en-US" altLang="zh-CN" sz="1600"/>
              <a:t>web</a:t>
            </a:r>
            <a:r>
              <a:rPr lang="zh-CN" altLang="en-US" sz="1600"/>
              <a:t>接口实现</a:t>
            </a:r>
            <a:r>
              <a:rPr lang="zh-CN" altLang="en-US"/>
              <a:t>；</a:t>
            </a:r>
            <a:r>
              <a:rPr lang="zh-CN" altLang="en-US" sz="1600">
                <a:sym typeface="+mn-ea"/>
              </a:rPr>
              <a:t>模型选择以及评估（</a:t>
            </a:r>
            <a:r>
              <a:rPr lang="en-US" altLang="zh-CN" sz="1600">
                <a:sym typeface="+mn-ea"/>
              </a:rPr>
              <a:t>TextCNN</a:t>
            </a:r>
            <a:r>
              <a:rPr lang="zh-CN" altLang="en-US" sz="1600">
                <a:sym typeface="+mn-ea"/>
              </a:rPr>
              <a:t>）</a:t>
            </a:r>
            <a:endParaRPr lang="zh-CN" altLang="en-US"/>
          </a:p>
          <a:p>
            <a:r>
              <a:rPr lang="zh-CN" altLang="en-US" sz="1600"/>
              <a:t>洪凯晶：模型选择以及评估（</a:t>
            </a:r>
            <a:r>
              <a:rPr lang="en-US" altLang="zh-CN" sz="1600"/>
              <a:t>GRU</a:t>
            </a:r>
            <a:r>
              <a:rPr lang="zh-CN" altLang="en-US" sz="1600"/>
              <a:t>、</a:t>
            </a:r>
            <a:r>
              <a:rPr lang="en-US" altLang="zh-CN" sz="1600"/>
              <a:t>LSTM</a:t>
            </a:r>
            <a:r>
              <a:rPr lang="zh-CN" altLang="en-US" sz="1600"/>
              <a:t>）；问题总结和</a:t>
            </a:r>
            <a:r>
              <a:rPr lang="zh-CN" altLang="en-US" sz="1600"/>
              <a:t>项目展示；</a:t>
            </a:r>
            <a:r>
              <a:rPr lang="en-US" altLang="zh-CN" sz="1600"/>
              <a:t>PPT</a:t>
            </a:r>
            <a:r>
              <a:rPr lang="zh-CN" altLang="en-US" sz="1600"/>
              <a:t>制作</a:t>
            </a:r>
            <a:endParaRPr lang="zh-CN" altLang="en-US" sz="1600"/>
          </a:p>
        </p:txBody>
      </p:sp>
      <p:sp>
        <p:nvSpPr>
          <p:cNvPr id="12" name="文本框 11"/>
          <p:cNvSpPr txBox="1"/>
          <p:nvPr/>
        </p:nvSpPr>
        <p:spPr>
          <a:xfrm>
            <a:off x="2339340" y="5290185"/>
            <a:ext cx="2356485" cy="370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分工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793546" y="420915"/>
            <a:ext cx="2989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模型评估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336040" y="1692910"/>
          <a:ext cx="9652635" cy="3813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5568"/>
                <a:gridCol w="2544919"/>
                <a:gridCol w="2686074"/>
                <a:gridCol w="2686074"/>
              </a:tblGrid>
              <a:tr h="7626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模型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GRU</a:t>
                      </a:r>
                      <a:r>
                        <a:rPr lang="zh-CN" altLang="en-US" sz="2400"/>
                        <a:t>模型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LSTM模型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字魂59号-创粗黑" panose="00000500000000000000" pitchFamily="2" charset="-122"/>
                        </a:rPr>
                        <a:t>TextCNN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字魂59号-创粗黑" panose="00000500000000000000" pitchFamily="2" charset="-122"/>
                        </a:rPr>
                        <a:t>模型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字魂59号-创粗黑" panose="00000500000000000000" pitchFamily="2" charset="-122"/>
                      </a:endParaRPr>
                    </a:p>
                  </a:txBody>
                  <a:tcPr anchor="ctr" anchorCtr="0"/>
                </a:tc>
              </a:tr>
              <a:tr h="7626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准确率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0.717</a:t>
                      </a: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0.9076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0.9</a:t>
                      </a:r>
                      <a:r>
                        <a:rPr lang="en-US" altLang="zh-CN" sz="1800">
                          <a:sym typeface="+mn-ea"/>
                        </a:rPr>
                        <a:t>255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</a:tr>
              <a:tr h="7626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召回率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0.717</a:t>
                      </a:r>
                      <a:r>
                        <a:rPr lang="en-US" altLang="zh-CN" sz="1800">
                          <a:sym typeface="+mn-ea"/>
                        </a:rPr>
                        <a:t>4</a:t>
                      </a:r>
                      <a:endParaRPr lang="en-US" altLang="zh-CN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0.8941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</a:t>
                      </a:r>
                      <a:r>
                        <a:rPr lang="en-US" altLang="zh-CN" sz="1800">
                          <a:sym typeface="+mn-ea"/>
                        </a:rPr>
                        <a:t>9255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</a:tr>
              <a:tr h="7626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F1</a:t>
                      </a:r>
                      <a:r>
                        <a:rPr lang="zh-CN" altLang="en-US"/>
                        <a:t>分数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0.717</a:t>
                      </a:r>
                      <a:r>
                        <a:rPr lang="en-US" altLang="zh-CN" sz="1800">
                          <a:sym typeface="+mn-ea"/>
                        </a:rPr>
                        <a:t>4</a:t>
                      </a:r>
                      <a:endParaRPr lang="en-US" altLang="zh-CN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0.9000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0.9</a:t>
                      </a:r>
                      <a:r>
                        <a:rPr lang="en-US" altLang="zh-CN" sz="1800">
                          <a:sym typeface="+mn-ea"/>
                        </a:rPr>
                        <a:t>255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57630" y="4929505"/>
            <a:ext cx="8837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最终选择</a:t>
            </a:r>
            <a:r>
              <a:rPr lang="en-US" altLang="zh-CN"/>
              <a:t>TextCNN</a:t>
            </a:r>
            <a:r>
              <a:rPr lang="zh-CN" altLang="en-US"/>
              <a:t>模型：TextCNN 不仅在性能上更具优势，而且在处理序列数据时具有更强的鲁棒性和可靠性，能够更好地满足情感分析任务的需求。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 形 2"/>
          <p:cNvSpPr/>
          <p:nvPr/>
        </p:nvSpPr>
        <p:spPr>
          <a:xfrm>
            <a:off x="0" y="2394856"/>
            <a:ext cx="8084457" cy="4463144"/>
          </a:xfrm>
          <a:prstGeom prst="corner">
            <a:avLst>
              <a:gd name="adj1" fmla="val 8808"/>
              <a:gd name="adj2" fmla="val 10614"/>
            </a:avLst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L 形 3"/>
          <p:cNvSpPr/>
          <p:nvPr/>
        </p:nvSpPr>
        <p:spPr>
          <a:xfrm flipH="1" flipV="1">
            <a:off x="4107543" y="-2170"/>
            <a:ext cx="8084457" cy="4463144"/>
          </a:xfrm>
          <a:prstGeom prst="corner">
            <a:avLst>
              <a:gd name="adj1" fmla="val 8808"/>
              <a:gd name="adj2" fmla="val 10614"/>
            </a:avLst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2955" y="435076"/>
            <a:ext cx="11267768" cy="60542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5" name="流程图: 摘录 4"/>
          <p:cNvSpPr/>
          <p:nvPr/>
        </p:nvSpPr>
        <p:spPr>
          <a:xfrm rot="20937521">
            <a:off x="1355059" y="328914"/>
            <a:ext cx="991357" cy="820989"/>
          </a:xfrm>
          <a:prstGeom prst="flowChartExtract">
            <a:avLst/>
          </a:prstGeom>
          <a:pattFill prst="wdDnDiag">
            <a:fgClr>
              <a:srgbClr val="86C5C5"/>
            </a:fgClr>
            <a:bgClr>
              <a:schemeClr val="bg1"/>
            </a:bgClr>
          </a:pattFill>
          <a:ln>
            <a:solidFill>
              <a:srgbClr val="86C5C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流程图: 摘录 5"/>
          <p:cNvSpPr/>
          <p:nvPr/>
        </p:nvSpPr>
        <p:spPr>
          <a:xfrm rot="1151937">
            <a:off x="2422825" y="170768"/>
            <a:ext cx="846723" cy="675763"/>
          </a:xfrm>
          <a:prstGeom prst="flowChartExtra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流程图: 摘录 6"/>
          <p:cNvSpPr/>
          <p:nvPr/>
        </p:nvSpPr>
        <p:spPr>
          <a:xfrm rot="2114993">
            <a:off x="385684" y="4912362"/>
            <a:ext cx="1133962" cy="950623"/>
          </a:xfrm>
          <a:prstGeom prst="flowChartExtra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流程图: 摘录 7"/>
          <p:cNvSpPr/>
          <p:nvPr/>
        </p:nvSpPr>
        <p:spPr>
          <a:xfrm rot="2316460">
            <a:off x="9645275" y="16442"/>
            <a:ext cx="1082972" cy="991239"/>
          </a:xfrm>
          <a:prstGeom prst="flowChartExtract">
            <a:avLst/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流程图: 摘录 8"/>
          <p:cNvSpPr/>
          <p:nvPr/>
        </p:nvSpPr>
        <p:spPr>
          <a:xfrm rot="3745954">
            <a:off x="10634857" y="3343077"/>
            <a:ext cx="906237" cy="849085"/>
          </a:xfrm>
          <a:prstGeom prst="flowChartExtra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流程图: 摘录 9"/>
          <p:cNvSpPr/>
          <p:nvPr/>
        </p:nvSpPr>
        <p:spPr>
          <a:xfrm rot="9481227">
            <a:off x="11097804" y="3910535"/>
            <a:ext cx="583640" cy="502687"/>
          </a:xfrm>
          <a:prstGeom prst="flowChartExtract">
            <a:avLst/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流程图: 摘录 10"/>
          <p:cNvSpPr/>
          <p:nvPr/>
        </p:nvSpPr>
        <p:spPr>
          <a:xfrm rot="5400000">
            <a:off x="7272110" y="5795281"/>
            <a:ext cx="906237" cy="849085"/>
          </a:xfrm>
          <a:prstGeom prst="flowChartExtract">
            <a:avLst/>
          </a:prstGeom>
          <a:pattFill prst="wdUpDiag">
            <a:fgClr>
              <a:srgbClr val="F19596"/>
            </a:fgClr>
            <a:bgClr>
              <a:schemeClr val="bg1"/>
            </a:bgClr>
          </a:patt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303038" y="1781819"/>
            <a:ext cx="3629465" cy="1195754"/>
          </a:xfrm>
          <a:prstGeom prst="roundRect">
            <a:avLst/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PART  03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15285" y="3169285"/>
            <a:ext cx="62998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4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  <a:r>
              <a:rPr lang="zh-CN" altLang="en-US" sz="4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与web接口实现</a:t>
            </a:r>
            <a:endParaRPr lang="zh-CN" altLang="en-US" sz="4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05087" y="4406643"/>
            <a:ext cx="8844639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 user  can  demonstrate  on  a  projector  or  print  the  presentation  and  make  it  into  a  in  a  wider  field.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834860" y="2475883"/>
            <a:ext cx="2400300" cy="2400300"/>
          </a:xfrm>
          <a:prstGeom prst="ellipse">
            <a:avLst/>
          </a:prstGeom>
          <a:solidFill>
            <a:schemeClr val="tx1">
              <a:lumMod val="50000"/>
              <a:lumOff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469807" y="2110830"/>
            <a:ext cx="3130407" cy="3130406"/>
          </a:xfrm>
          <a:prstGeom prst="ellipse">
            <a:avLst/>
          </a:prstGeom>
          <a:noFill/>
          <a:ln w="3175">
            <a:solidFill>
              <a:srgbClr val="414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92046" y="2833075"/>
            <a:ext cx="1685925" cy="1685925"/>
            <a:chOff x="4862685" y="2533650"/>
            <a:chExt cx="2247900" cy="22479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椭圆 4"/>
            <p:cNvSpPr/>
            <p:nvPr/>
          </p:nvSpPr>
          <p:spPr>
            <a:xfrm>
              <a:off x="4862685" y="2533650"/>
              <a:ext cx="2247900" cy="2247900"/>
            </a:xfrm>
            <a:prstGeom prst="ellipse">
              <a:avLst/>
            </a:prstGeom>
            <a:solidFill>
              <a:srgbClr val="F19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6" name="Freeform 7"/>
            <p:cNvSpPr>
              <a:spLocks noChangeAspect="1" noEditPoints="1"/>
            </p:cNvSpPr>
            <p:nvPr/>
          </p:nvSpPr>
          <p:spPr bwMode="auto">
            <a:xfrm>
              <a:off x="5600263" y="3172305"/>
              <a:ext cx="772742" cy="577230"/>
            </a:xfrm>
            <a:custGeom>
              <a:avLst/>
              <a:gdLst>
                <a:gd name="T0" fmla="*/ 485 w 527"/>
                <a:gd name="T1" fmla="*/ 294 h 394"/>
                <a:gd name="T2" fmla="*/ 42 w 527"/>
                <a:gd name="T3" fmla="*/ 294 h 394"/>
                <a:gd name="T4" fmla="*/ 9 w 527"/>
                <a:gd name="T5" fmla="*/ 359 h 394"/>
                <a:gd name="T6" fmla="*/ 518 w 527"/>
                <a:gd name="T7" fmla="*/ 359 h 394"/>
                <a:gd name="T8" fmla="*/ 485 w 527"/>
                <a:gd name="T9" fmla="*/ 294 h 394"/>
                <a:gd name="T10" fmla="*/ 208 w 527"/>
                <a:gd name="T11" fmla="*/ 343 h 394"/>
                <a:gd name="T12" fmla="*/ 222 w 527"/>
                <a:gd name="T13" fmla="*/ 317 h 394"/>
                <a:gd name="T14" fmla="*/ 307 w 527"/>
                <a:gd name="T15" fmla="*/ 317 h 394"/>
                <a:gd name="T16" fmla="*/ 319 w 527"/>
                <a:gd name="T17" fmla="*/ 343 h 394"/>
                <a:gd name="T18" fmla="*/ 208 w 527"/>
                <a:gd name="T19" fmla="*/ 343 h 394"/>
                <a:gd name="T20" fmla="*/ 478 w 527"/>
                <a:gd name="T21" fmla="*/ 280 h 394"/>
                <a:gd name="T22" fmla="*/ 478 w 527"/>
                <a:gd name="T23" fmla="*/ 278 h 394"/>
                <a:gd name="T24" fmla="*/ 478 w 527"/>
                <a:gd name="T25" fmla="*/ 277 h 394"/>
                <a:gd name="T26" fmla="*/ 478 w 527"/>
                <a:gd name="T27" fmla="*/ 12 h 394"/>
                <a:gd name="T28" fmla="*/ 465 w 527"/>
                <a:gd name="T29" fmla="*/ 0 h 394"/>
                <a:gd name="T30" fmla="*/ 62 w 527"/>
                <a:gd name="T31" fmla="*/ 0 h 394"/>
                <a:gd name="T32" fmla="*/ 49 w 527"/>
                <a:gd name="T33" fmla="*/ 12 h 394"/>
                <a:gd name="T34" fmla="*/ 49 w 527"/>
                <a:gd name="T35" fmla="*/ 277 h 394"/>
                <a:gd name="T36" fmla="*/ 50 w 527"/>
                <a:gd name="T37" fmla="*/ 278 h 394"/>
                <a:gd name="T38" fmla="*/ 49 w 527"/>
                <a:gd name="T39" fmla="*/ 280 h 394"/>
                <a:gd name="T40" fmla="*/ 49 w 527"/>
                <a:gd name="T41" fmla="*/ 280 h 394"/>
                <a:gd name="T42" fmla="*/ 478 w 527"/>
                <a:gd name="T43" fmla="*/ 280 h 394"/>
                <a:gd name="T44" fmla="*/ 447 w 527"/>
                <a:gd name="T45" fmla="*/ 259 h 394"/>
                <a:gd name="T46" fmla="*/ 80 w 527"/>
                <a:gd name="T47" fmla="*/ 259 h 394"/>
                <a:gd name="T48" fmla="*/ 80 w 527"/>
                <a:gd name="T49" fmla="*/ 30 h 394"/>
                <a:gd name="T50" fmla="*/ 447 w 527"/>
                <a:gd name="T51" fmla="*/ 30 h 394"/>
                <a:gd name="T52" fmla="*/ 447 w 527"/>
                <a:gd name="T53" fmla="*/ 259 h 394"/>
                <a:gd name="T54" fmla="*/ 526 w 527"/>
                <a:gd name="T55" fmla="*/ 373 h 394"/>
                <a:gd name="T56" fmla="*/ 1 w 527"/>
                <a:gd name="T57" fmla="*/ 373 h 394"/>
                <a:gd name="T58" fmla="*/ 0 w 527"/>
                <a:gd name="T59" fmla="*/ 376 h 394"/>
                <a:gd name="T60" fmla="*/ 12 w 527"/>
                <a:gd name="T61" fmla="*/ 394 h 394"/>
                <a:gd name="T62" fmla="*/ 515 w 527"/>
                <a:gd name="T63" fmla="*/ 394 h 394"/>
                <a:gd name="T64" fmla="*/ 527 w 527"/>
                <a:gd name="T65" fmla="*/ 376 h 394"/>
                <a:gd name="T66" fmla="*/ 526 w 527"/>
                <a:gd name="T67" fmla="*/ 37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394">
                  <a:moveTo>
                    <a:pt x="485" y="294"/>
                  </a:moveTo>
                  <a:cubicBezTo>
                    <a:pt x="42" y="294"/>
                    <a:pt x="42" y="294"/>
                    <a:pt x="42" y="294"/>
                  </a:cubicBezTo>
                  <a:cubicBezTo>
                    <a:pt x="9" y="359"/>
                    <a:pt x="9" y="359"/>
                    <a:pt x="9" y="359"/>
                  </a:cubicBezTo>
                  <a:cubicBezTo>
                    <a:pt x="518" y="359"/>
                    <a:pt x="518" y="359"/>
                    <a:pt x="518" y="359"/>
                  </a:cubicBezTo>
                  <a:lnTo>
                    <a:pt x="485" y="294"/>
                  </a:lnTo>
                  <a:close/>
                  <a:moveTo>
                    <a:pt x="208" y="343"/>
                  </a:moveTo>
                  <a:cubicBezTo>
                    <a:pt x="222" y="317"/>
                    <a:pt x="222" y="317"/>
                    <a:pt x="222" y="317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19" y="343"/>
                    <a:pt x="319" y="343"/>
                    <a:pt x="319" y="343"/>
                  </a:cubicBezTo>
                  <a:lnTo>
                    <a:pt x="208" y="343"/>
                  </a:lnTo>
                  <a:close/>
                  <a:moveTo>
                    <a:pt x="478" y="280"/>
                  </a:moveTo>
                  <a:cubicBezTo>
                    <a:pt x="478" y="279"/>
                    <a:pt x="478" y="279"/>
                    <a:pt x="478" y="278"/>
                  </a:cubicBezTo>
                  <a:cubicBezTo>
                    <a:pt x="478" y="278"/>
                    <a:pt x="478" y="278"/>
                    <a:pt x="478" y="277"/>
                  </a:cubicBezTo>
                  <a:cubicBezTo>
                    <a:pt x="478" y="12"/>
                    <a:pt x="478" y="12"/>
                    <a:pt x="478" y="12"/>
                  </a:cubicBezTo>
                  <a:cubicBezTo>
                    <a:pt x="478" y="5"/>
                    <a:pt x="472" y="0"/>
                    <a:pt x="46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5" y="0"/>
                    <a:pt x="49" y="5"/>
                    <a:pt x="49" y="12"/>
                  </a:cubicBezTo>
                  <a:cubicBezTo>
                    <a:pt x="49" y="277"/>
                    <a:pt x="49" y="277"/>
                    <a:pt x="49" y="277"/>
                  </a:cubicBezTo>
                  <a:cubicBezTo>
                    <a:pt x="49" y="278"/>
                    <a:pt x="50" y="278"/>
                    <a:pt x="50" y="278"/>
                  </a:cubicBezTo>
                  <a:cubicBezTo>
                    <a:pt x="50" y="279"/>
                    <a:pt x="49" y="279"/>
                    <a:pt x="49" y="280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478" y="280"/>
                    <a:pt x="478" y="280"/>
                    <a:pt x="478" y="280"/>
                  </a:cubicBezTo>
                  <a:close/>
                  <a:moveTo>
                    <a:pt x="447" y="259"/>
                  </a:moveTo>
                  <a:cubicBezTo>
                    <a:pt x="80" y="259"/>
                    <a:pt x="80" y="259"/>
                    <a:pt x="80" y="25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447" y="30"/>
                    <a:pt x="447" y="30"/>
                    <a:pt x="447" y="30"/>
                  </a:cubicBezTo>
                  <a:lnTo>
                    <a:pt x="447" y="259"/>
                  </a:lnTo>
                  <a:close/>
                  <a:moveTo>
                    <a:pt x="526" y="373"/>
                  </a:moveTo>
                  <a:cubicBezTo>
                    <a:pt x="1" y="373"/>
                    <a:pt x="1" y="373"/>
                    <a:pt x="1" y="373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82"/>
                    <a:pt x="6" y="394"/>
                    <a:pt x="12" y="394"/>
                  </a:cubicBezTo>
                  <a:cubicBezTo>
                    <a:pt x="515" y="394"/>
                    <a:pt x="515" y="394"/>
                    <a:pt x="515" y="394"/>
                  </a:cubicBezTo>
                  <a:cubicBezTo>
                    <a:pt x="521" y="394"/>
                    <a:pt x="527" y="382"/>
                    <a:pt x="527" y="376"/>
                  </a:cubicBezTo>
                  <a:lnTo>
                    <a:pt x="526" y="3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783590">
                <a:defRPr/>
              </a:pPr>
              <a:endParaRPr lang="zh-CN" altLang="en-US" sz="1800" kern="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45272" y="3939754"/>
              <a:ext cx="1340538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9号-创粗黑" panose="00000500000000000000" pitchFamily="2" charset="-122"/>
                </a:rPr>
                <a:t>研究成果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938126" y="1877683"/>
            <a:ext cx="594067" cy="657008"/>
            <a:chOff x="7190791" y="1259800"/>
            <a:chExt cx="792088" cy="876010"/>
          </a:xfrm>
          <a:solidFill>
            <a:srgbClr val="86C5C5"/>
          </a:solidFill>
        </p:grpSpPr>
        <p:grpSp>
          <p:nvGrpSpPr>
            <p:cNvPr id="9" name="组合 8"/>
            <p:cNvGrpSpPr/>
            <p:nvPr/>
          </p:nvGrpSpPr>
          <p:grpSpPr>
            <a:xfrm rot="1291582">
              <a:off x="7190791" y="1259800"/>
              <a:ext cx="792088" cy="876010"/>
              <a:chOff x="6744072" y="893003"/>
              <a:chExt cx="792088" cy="876010"/>
            </a:xfrm>
            <a:grpFill/>
          </p:grpSpPr>
          <p:sp>
            <p:nvSpPr>
              <p:cNvPr id="11" name="流程图: 联系 38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11236714">
                <a:off x="6978736" y="1601169"/>
                <a:ext cx="216024" cy="1678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10" name="文本框 28"/>
            <p:cNvSpPr txBox="1"/>
            <p:nvPr/>
          </p:nvSpPr>
          <p:spPr>
            <a:xfrm>
              <a:off x="7423168" y="1475477"/>
              <a:ext cx="406522" cy="430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9号-创粗黑" panose="00000500000000000000" pitchFamily="2" charset="-122"/>
                </a:rPr>
                <a:t>B</a:t>
              </a:r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394614" y="2951219"/>
            <a:ext cx="657008" cy="594066"/>
            <a:chOff x="3799443" y="2691181"/>
            <a:chExt cx="876010" cy="792088"/>
          </a:xfrm>
          <a:solidFill>
            <a:srgbClr val="86C5C5"/>
          </a:solidFill>
        </p:grpSpPr>
        <p:grpSp>
          <p:nvGrpSpPr>
            <p:cNvPr id="14" name="组合 13"/>
            <p:cNvGrpSpPr/>
            <p:nvPr/>
          </p:nvGrpSpPr>
          <p:grpSpPr>
            <a:xfrm rot="18172526">
              <a:off x="3841404" y="2649220"/>
              <a:ext cx="792088" cy="876010"/>
              <a:chOff x="6744072" y="893003"/>
              <a:chExt cx="792088" cy="876010"/>
            </a:xfrm>
            <a:grpFill/>
          </p:grpSpPr>
          <p:sp>
            <p:nvSpPr>
              <p:cNvPr id="16" name="流程图: 联系 43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7" name="等腰三角形 16"/>
              <p:cNvSpPr/>
              <p:nvPr/>
            </p:nvSpPr>
            <p:spPr>
              <a:xfrm rot="11236714">
                <a:off x="6978736" y="1601169"/>
                <a:ext cx="216024" cy="1678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15" name="文本框 29"/>
            <p:cNvSpPr txBox="1"/>
            <p:nvPr/>
          </p:nvSpPr>
          <p:spPr>
            <a:xfrm>
              <a:off x="3975023" y="2864393"/>
              <a:ext cx="425757" cy="430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9号-创粗黑" panose="00000500000000000000" pitchFamily="2" charset="-122"/>
                </a:rPr>
                <a:t>A</a:t>
              </a:r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600109" y="2881970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01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06582" y="3312305"/>
            <a:ext cx="30072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  <a:buClr>
                <a:srgbClr val="00B050"/>
              </a:buClr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雷达图：通过多指标对比，展示各情感类别的绝对计数分布，最大值由数据动态确定（j = max(b)）。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78633" y="1214605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02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154909" y="1018834"/>
            <a:ext cx="300729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00B050"/>
              </a:buClr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饼状图：使用内半径和外半径创建环形图，通过label_opts自定义标签样式（如显示百分比、边框和背景）。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3275" y="421005"/>
            <a:ext cx="3173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可视化 emograpic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pic>
        <p:nvPicPr>
          <p:cNvPr id="25" name="图片 24" descr="d302f99631a9bc73533228f88888ecd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430" y="4996180"/>
            <a:ext cx="5761990" cy="1299845"/>
          </a:xfrm>
          <a:prstGeom prst="rect">
            <a:avLst/>
          </a:prstGeom>
        </p:spPr>
      </p:pic>
      <p:pic>
        <p:nvPicPr>
          <p:cNvPr id="26" name="图片 25" descr="a58ca28dae53f6f62605239ae2903b1d"/>
          <p:cNvPicPr>
            <a:picLocks noChangeAspect="1"/>
          </p:cNvPicPr>
          <p:nvPr/>
        </p:nvPicPr>
        <p:blipFill>
          <a:blip r:embed="rId2"/>
          <a:srcRect r="15956"/>
          <a:stretch>
            <a:fillRect/>
          </a:stretch>
        </p:blipFill>
        <p:spPr>
          <a:xfrm>
            <a:off x="7417435" y="2820670"/>
            <a:ext cx="4361815" cy="2005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54050" y="454660"/>
            <a:ext cx="3889375" cy="341503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>
                <a:latin typeface="Arial" panose="020B0604020202020204" pitchFamily="34" charset="0"/>
                <a:ea typeface="微软雅黑" panose="020B0503020204020204" pitchFamily="34" charset="-122"/>
              </a:rPr>
              <a:t>情感与点赞数关联 lk_em_graphic</a:t>
            </a: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重点：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 Matplotlib 和pyecharts分别生成静态图片和交互式 HTML 图表，适应不同展示需求。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坐标轴标签使用中文字体（Microsoft JhengHei）和英文数字（Times New Roman），提升可读性。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意义：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分析情感与用户互动（点赞数）的相关性，例如 “喜欢”“开心” 类内容是否更易获得高点赞，辅助内容运营策略。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 descr="235311171360bc7c3fad08bfd564cef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3425" y="1797685"/>
            <a:ext cx="6967220" cy="38760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49300" y="454575"/>
            <a:ext cx="4064000" cy="261493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>
                <a:latin typeface="Arial" panose="020B0604020202020204" pitchFamily="34" charset="0"/>
                <a:ea typeface="微软雅黑" panose="020B0503020204020204" pitchFamily="34" charset="-122"/>
              </a:rPr>
              <a:t>词云图生成 wdc</a:t>
            </a: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重点：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使用jieba进行中文分词，过滤常见停用词（如 “我”“的”），保留有意义词汇。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词云形状设为圆形，词大小与出现频率成正比。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意义：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快速捕捉微博文本中的高频词汇，辅助理解情感表达的语义特征（如 “快乐”“美景” 可能与 “开心” 情绪相关）。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 descr="a393d37eb2faf0308e76ff437245bbf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300" y="1401445"/>
            <a:ext cx="6561455" cy="1464945"/>
          </a:xfrm>
          <a:prstGeom prst="rect">
            <a:avLst/>
          </a:prstGeom>
        </p:spPr>
      </p:pic>
      <p:pic>
        <p:nvPicPr>
          <p:cNvPr id="4" name="图片 3" descr="e8641abee47d5fd8634352f837b47a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3314700"/>
            <a:ext cx="6605905" cy="25996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93546" y="420915"/>
            <a:ext cx="2989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web接口实现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90099" y="2374371"/>
            <a:ext cx="2786441" cy="1589502"/>
            <a:chOff x="1356694" y="2465664"/>
            <a:chExt cx="2786441" cy="158950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1751183" y="2810120"/>
              <a:ext cx="196282" cy="8986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2143748" y="2810120"/>
              <a:ext cx="163569" cy="8986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2503599" y="2810120"/>
              <a:ext cx="198207" cy="8986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2865375" y="2810120"/>
              <a:ext cx="196282" cy="898665"/>
            </a:xfrm>
            <a:prstGeom prst="rect">
              <a:avLst/>
            </a:prstGeom>
            <a:solidFill>
              <a:srgbClr val="86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1356694" y="2465664"/>
              <a:ext cx="2786441" cy="1589502"/>
            </a:xfrm>
            <a:custGeom>
              <a:avLst/>
              <a:gdLst>
                <a:gd name="T0" fmla="*/ 82 w 85"/>
                <a:gd name="T1" fmla="*/ 13 h 46"/>
                <a:gd name="T2" fmla="*/ 77 w 85"/>
                <a:gd name="T3" fmla="*/ 13 h 46"/>
                <a:gd name="T4" fmla="*/ 77 w 85"/>
                <a:gd name="T5" fmla="*/ 8 h 46"/>
                <a:gd name="T6" fmla="*/ 69 w 85"/>
                <a:gd name="T7" fmla="*/ 0 h 46"/>
                <a:gd name="T8" fmla="*/ 8 w 85"/>
                <a:gd name="T9" fmla="*/ 0 h 46"/>
                <a:gd name="T10" fmla="*/ 0 w 85"/>
                <a:gd name="T11" fmla="*/ 8 h 46"/>
                <a:gd name="T12" fmla="*/ 0 w 85"/>
                <a:gd name="T13" fmla="*/ 38 h 46"/>
                <a:gd name="T14" fmla="*/ 8 w 85"/>
                <a:gd name="T15" fmla="*/ 46 h 46"/>
                <a:gd name="T16" fmla="*/ 69 w 85"/>
                <a:gd name="T17" fmla="*/ 46 h 46"/>
                <a:gd name="T18" fmla="*/ 77 w 85"/>
                <a:gd name="T19" fmla="*/ 38 h 46"/>
                <a:gd name="T20" fmla="*/ 77 w 85"/>
                <a:gd name="T21" fmla="*/ 33 h 46"/>
                <a:gd name="T22" fmla="*/ 82 w 85"/>
                <a:gd name="T23" fmla="*/ 33 h 46"/>
                <a:gd name="T24" fmla="*/ 85 w 85"/>
                <a:gd name="T25" fmla="*/ 31 h 46"/>
                <a:gd name="T26" fmla="*/ 85 w 85"/>
                <a:gd name="T27" fmla="*/ 15 h 46"/>
                <a:gd name="T28" fmla="*/ 82 w 85"/>
                <a:gd name="T29" fmla="*/ 13 h 46"/>
                <a:gd name="T30" fmla="*/ 72 w 85"/>
                <a:gd name="T31" fmla="*/ 38 h 46"/>
                <a:gd name="T32" fmla="*/ 69 w 85"/>
                <a:gd name="T33" fmla="*/ 41 h 46"/>
                <a:gd name="T34" fmla="*/ 8 w 85"/>
                <a:gd name="T35" fmla="*/ 41 h 46"/>
                <a:gd name="T36" fmla="*/ 5 w 85"/>
                <a:gd name="T37" fmla="*/ 38 h 46"/>
                <a:gd name="T38" fmla="*/ 5 w 85"/>
                <a:gd name="T39" fmla="*/ 8 h 46"/>
                <a:gd name="T40" fmla="*/ 8 w 85"/>
                <a:gd name="T41" fmla="*/ 5 h 46"/>
                <a:gd name="T42" fmla="*/ 69 w 85"/>
                <a:gd name="T43" fmla="*/ 5 h 46"/>
                <a:gd name="T44" fmla="*/ 72 w 85"/>
                <a:gd name="T45" fmla="*/ 8 h 46"/>
                <a:gd name="T46" fmla="*/ 72 w 85"/>
                <a:gd name="T47" fmla="*/ 3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" h="46">
                  <a:moveTo>
                    <a:pt x="82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3"/>
                    <a:pt x="74" y="0"/>
                    <a:pt x="6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3"/>
                    <a:pt x="4" y="46"/>
                    <a:pt x="8" y="46"/>
                  </a:cubicBezTo>
                  <a:cubicBezTo>
                    <a:pt x="69" y="46"/>
                    <a:pt x="69" y="46"/>
                    <a:pt x="69" y="46"/>
                  </a:cubicBezTo>
                  <a:cubicBezTo>
                    <a:pt x="74" y="46"/>
                    <a:pt x="77" y="43"/>
                    <a:pt x="77" y="38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5" y="32"/>
                    <a:pt x="85" y="31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5" y="14"/>
                    <a:pt x="84" y="13"/>
                    <a:pt x="82" y="13"/>
                  </a:cubicBezTo>
                  <a:close/>
                  <a:moveTo>
                    <a:pt x="72" y="38"/>
                  </a:moveTo>
                  <a:cubicBezTo>
                    <a:pt x="72" y="40"/>
                    <a:pt x="71" y="41"/>
                    <a:pt x="69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5" y="40"/>
                    <a:pt x="5" y="3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6"/>
                    <a:pt x="7" y="5"/>
                    <a:pt x="8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1" y="5"/>
                    <a:pt x="72" y="6"/>
                    <a:pt x="72" y="8"/>
                  </a:cubicBezTo>
                  <a:lnTo>
                    <a:pt x="72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25" name="TextBox 17"/>
          <p:cNvSpPr txBox="1"/>
          <p:nvPr/>
        </p:nvSpPr>
        <p:spPr>
          <a:xfrm>
            <a:off x="4515485" y="1282700"/>
            <a:ext cx="45478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Streamlit 是一个专为机器学习和数据科学设计的 Python Web 应用框架，特点如下：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lvl="0" algn="ctr">
              <a:lnSpc>
                <a:spcPct val="15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快速开发：纯 Python 编写，无需前端经验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lvl="0" algn="ctr">
              <a:lnSpc>
                <a:spcPct val="15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交互式：自动处理用户输入和实时更新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lvl="0" algn="ctr">
              <a:lnSpc>
                <a:spcPct val="15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可视化友好：原生支持 Matplotlib/Plotly 等图表库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lvl="0" algn="ctr">
              <a:lnSpc>
                <a:spcPct val="15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部署简单：可一键部署到 Streamlit Cloud 等平台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6" name="TextBox 18"/>
          <p:cNvSpPr txBox="1"/>
          <p:nvPr/>
        </p:nvSpPr>
        <p:spPr>
          <a:xfrm>
            <a:off x="4671695" y="944245"/>
            <a:ext cx="3093085" cy="411072"/>
          </a:xfrm>
          <a:prstGeom prst="roundRect">
            <a:avLst/>
          </a:prstGeom>
          <a:solidFill>
            <a:srgbClr val="F195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使用的框架：Streamlit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8" name="TextBox 18"/>
          <p:cNvSpPr txBox="1"/>
          <p:nvPr/>
        </p:nvSpPr>
        <p:spPr>
          <a:xfrm>
            <a:off x="4614545" y="3312795"/>
            <a:ext cx="1970405" cy="410788"/>
          </a:xfrm>
          <a:prstGeom prst="roundRect">
            <a:avLst/>
          </a:prstGeom>
          <a:solidFill>
            <a:srgbClr val="F195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核心功能模块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4614545" y="3723640"/>
          <a:ext cx="6084570" cy="2425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190"/>
                <a:gridCol w="2028190"/>
                <a:gridCol w="2028190"/>
              </a:tblGrid>
              <a:tr h="50482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模块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功能   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关键技术</a:t>
                      </a:r>
                      <a:endParaRPr lang="zh-CN" altLang="en-US"/>
                    </a:p>
                  </a:txBody>
                  <a:tcPr/>
                </a:tc>
              </a:tr>
              <a:tr h="5905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单句情感分析   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实时分析用户输入的文本情感   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dm2.predict() 模型预测</a:t>
                      </a:r>
                      <a:endParaRPr lang="zh-CN" altLang="en-US"/>
                    </a:p>
                  </a:txBody>
                  <a:tcPr/>
                </a:tc>
              </a:tr>
              <a:tr h="50482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批量情感分析 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处理CSV文件或微博链接的评论数据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数据爬取 + 批量预测</a:t>
                      </a:r>
                      <a:endParaRPr lang="zh-CN" altLang="en-US"/>
                    </a:p>
                  </a:txBody>
                  <a:tcPr/>
                </a:tc>
              </a:tr>
              <a:tr h="50482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可视化看板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展示情感分布、地域分析等图表   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Matplotlib/Plotly 可视化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793546" y="420915"/>
            <a:ext cx="2989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web接口实现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4560" y="1029335"/>
            <a:ext cx="4872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输入单条微博链接爬取评论数据进行</a:t>
            </a:r>
            <a:r>
              <a:rPr lang="zh-CN" altLang="en-US"/>
              <a:t>情感分析</a:t>
            </a:r>
            <a:endParaRPr lang="zh-CN" altLang="en-US"/>
          </a:p>
        </p:txBody>
      </p:sp>
      <p:pic>
        <p:nvPicPr>
          <p:cNvPr id="4" name="图片 3" descr="屏幕截图 2025-06-05 1438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" y="1545590"/>
            <a:ext cx="9671685" cy="4643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793546" y="420915"/>
            <a:ext cx="2989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web接口实现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4560" y="1029335"/>
            <a:ext cx="5821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输入单条微博链接爬取评论数据进行情感分析</a:t>
            </a:r>
            <a:r>
              <a:rPr lang="zh-CN" altLang="en-US"/>
              <a:t>结果</a:t>
            </a:r>
            <a:endParaRPr lang="zh-CN" altLang="en-US"/>
          </a:p>
        </p:txBody>
      </p:sp>
      <p:pic>
        <p:nvPicPr>
          <p:cNvPr id="2" name="图片 1" descr="屏幕截图 2025-06-05 1442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290" y="1443990"/>
            <a:ext cx="9448165" cy="4926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 形 2"/>
          <p:cNvSpPr/>
          <p:nvPr/>
        </p:nvSpPr>
        <p:spPr>
          <a:xfrm>
            <a:off x="0" y="2394856"/>
            <a:ext cx="8084457" cy="4463144"/>
          </a:xfrm>
          <a:prstGeom prst="corner">
            <a:avLst>
              <a:gd name="adj1" fmla="val 8808"/>
              <a:gd name="adj2" fmla="val 10614"/>
            </a:avLst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L 形 3"/>
          <p:cNvSpPr/>
          <p:nvPr/>
        </p:nvSpPr>
        <p:spPr>
          <a:xfrm flipH="1" flipV="1">
            <a:off x="4107543" y="-2170"/>
            <a:ext cx="8084457" cy="4463144"/>
          </a:xfrm>
          <a:prstGeom prst="corner">
            <a:avLst>
              <a:gd name="adj1" fmla="val 8808"/>
              <a:gd name="adj2" fmla="val 10614"/>
            </a:avLst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2955" y="435076"/>
            <a:ext cx="11267768" cy="60542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5" name="流程图: 摘录 4"/>
          <p:cNvSpPr/>
          <p:nvPr/>
        </p:nvSpPr>
        <p:spPr>
          <a:xfrm rot="20937521">
            <a:off x="1355059" y="328914"/>
            <a:ext cx="991357" cy="820989"/>
          </a:xfrm>
          <a:prstGeom prst="flowChartExtract">
            <a:avLst/>
          </a:prstGeom>
          <a:pattFill prst="wdDnDiag">
            <a:fgClr>
              <a:srgbClr val="86C5C5"/>
            </a:fgClr>
            <a:bgClr>
              <a:schemeClr val="bg1"/>
            </a:bgClr>
          </a:pattFill>
          <a:ln>
            <a:solidFill>
              <a:srgbClr val="86C5C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流程图: 摘录 5"/>
          <p:cNvSpPr/>
          <p:nvPr/>
        </p:nvSpPr>
        <p:spPr>
          <a:xfrm rot="1151937">
            <a:off x="2422825" y="170768"/>
            <a:ext cx="846723" cy="675763"/>
          </a:xfrm>
          <a:prstGeom prst="flowChartExtra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流程图: 摘录 6"/>
          <p:cNvSpPr/>
          <p:nvPr/>
        </p:nvSpPr>
        <p:spPr>
          <a:xfrm rot="2114993">
            <a:off x="385684" y="4912362"/>
            <a:ext cx="1133962" cy="950623"/>
          </a:xfrm>
          <a:prstGeom prst="flowChartExtra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流程图: 摘录 7"/>
          <p:cNvSpPr/>
          <p:nvPr/>
        </p:nvSpPr>
        <p:spPr>
          <a:xfrm rot="2316460">
            <a:off x="9645275" y="16442"/>
            <a:ext cx="1082972" cy="991239"/>
          </a:xfrm>
          <a:prstGeom prst="flowChartExtract">
            <a:avLst/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流程图: 摘录 8"/>
          <p:cNvSpPr/>
          <p:nvPr/>
        </p:nvSpPr>
        <p:spPr>
          <a:xfrm rot="3745954">
            <a:off x="10634857" y="3343077"/>
            <a:ext cx="906237" cy="849085"/>
          </a:xfrm>
          <a:prstGeom prst="flowChartExtra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流程图: 摘录 9"/>
          <p:cNvSpPr/>
          <p:nvPr/>
        </p:nvSpPr>
        <p:spPr>
          <a:xfrm rot="9481227">
            <a:off x="11097804" y="3910535"/>
            <a:ext cx="583640" cy="502687"/>
          </a:xfrm>
          <a:prstGeom prst="flowChartExtract">
            <a:avLst/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流程图: 摘录 10"/>
          <p:cNvSpPr/>
          <p:nvPr/>
        </p:nvSpPr>
        <p:spPr>
          <a:xfrm rot="5400000">
            <a:off x="7272110" y="5795281"/>
            <a:ext cx="906237" cy="849085"/>
          </a:xfrm>
          <a:prstGeom prst="flowChartExtract">
            <a:avLst/>
          </a:prstGeom>
          <a:pattFill prst="wdUpDiag">
            <a:fgClr>
              <a:srgbClr val="F19596"/>
            </a:fgClr>
            <a:bgClr>
              <a:schemeClr val="bg1"/>
            </a:bgClr>
          </a:patt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303038" y="1781819"/>
            <a:ext cx="3629465" cy="1195754"/>
          </a:xfrm>
          <a:prstGeom prst="roundRect">
            <a:avLst/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PART  04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25445" y="3245485"/>
            <a:ext cx="63322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4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问题总结和</a:t>
            </a:r>
            <a:r>
              <a:rPr lang="zh-CN" altLang="en-US" sz="4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4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05087" y="4406643"/>
            <a:ext cx="8844639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 user  can  demonstrate  on  a  projector  or  print  the  presentation  and  make  it  into  a  in  a  wider  field.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4"/>
          <p:cNvSpPr/>
          <p:nvPr/>
        </p:nvSpPr>
        <p:spPr>
          <a:xfrm>
            <a:off x="2370635" y="1957797"/>
            <a:ext cx="1894729" cy="3752360"/>
          </a:xfrm>
          <a:custGeom>
            <a:avLst/>
            <a:gdLst>
              <a:gd name="connsiteX0" fmla="*/ 23404 w 2390620"/>
              <a:gd name="connsiteY0" fmla="*/ 0 h 4734432"/>
              <a:gd name="connsiteX1" fmla="*/ 2390620 w 2390620"/>
              <a:gd name="connsiteY1" fmla="*/ 2367216 h 4734432"/>
              <a:gd name="connsiteX2" fmla="*/ 23404 w 2390620"/>
              <a:gd name="connsiteY2" fmla="*/ 4734432 h 4734432"/>
              <a:gd name="connsiteX3" fmla="*/ 0 w 2390620"/>
              <a:gd name="connsiteY3" fmla="*/ 4733250 h 4734432"/>
              <a:gd name="connsiteX4" fmla="*/ 0 w 2390620"/>
              <a:gd name="connsiteY4" fmla="*/ 1182 h 4734432"/>
              <a:gd name="connsiteX5" fmla="*/ 23404 w 2390620"/>
              <a:gd name="connsiteY5" fmla="*/ 0 h 473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0620" h="4734432">
                <a:moveTo>
                  <a:pt x="23404" y="0"/>
                </a:moveTo>
                <a:cubicBezTo>
                  <a:pt x="1330781" y="0"/>
                  <a:pt x="2390620" y="1059839"/>
                  <a:pt x="2390620" y="2367216"/>
                </a:cubicBezTo>
                <a:cubicBezTo>
                  <a:pt x="2390620" y="3674593"/>
                  <a:pt x="1330781" y="4734432"/>
                  <a:pt x="23404" y="4734432"/>
                </a:cubicBezTo>
                <a:lnTo>
                  <a:pt x="0" y="4733250"/>
                </a:lnTo>
                <a:lnTo>
                  <a:pt x="0" y="1182"/>
                </a:lnTo>
                <a:lnTo>
                  <a:pt x="23404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497C5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61157" y="1953777"/>
            <a:ext cx="711571" cy="3753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关键词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920937" y="2428063"/>
            <a:ext cx="2811830" cy="2811829"/>
          </a:xfrm>
          <a:prstGeom prst="ellipse">
            <a:avLst/>
          </a:prstGeom>
          <a:solidFill>
            <a:srgbClr val="F195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数据采集受阻问题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246556" y="2205541"/>
            <a:ext cx="229209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131961" y="4469501"/>
            <a:ext cx="229209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5430609" y="1849756"/>
            <a:ext cx="711570" cy="7115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316014" y="4121651"/>
            <a:ext cx="711570" cy="7115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108656" y="2047061"/>
            <a:ext cx="381006" cy="3810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994060" y="4318954"/>
            <a:ext cx="381006" cy="3810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81065" y="1678940"/>
            <a:ext cx="1233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问题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描述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87770" y="1944370"/>
            <a:ext cx="353187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B050"/>
              </a:buClr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社交媒体平台反爬虫机制严格，在数据采集过程中频繁遭遇限制，如 IP 封禁、请求频率限制等，导致数据采集无法持续稳定进行。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7585" y="395109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解决方案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027843" y="4319212"/>
            <a:ext cx="3392332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B050"/>
              </a:buClr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进一步优化爬虫策略，增加 IP 代理池的规模，采用更灵活的请求频率控制算法，如根据平台反馈动态调整请求频率；同时，深入研究平台规则，确保数据采集行为完全合规，避免触发反爬虫机制。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3750" y="421005"/>
            <a:ext cx="3338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遇到的问题与解决方案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07355" y="2021205"/>
            <a:ext cx="558165" cy="39878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2000">
                <a:solidFill>
                  <a:schemeClr val="bg1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</a:rPr>
              <a:t>01</a:t>
            </a:r>
            <a:endParaRPr lang="en-US" altLang="zh-CN" sz="2000">
              <a:solidFill>
                <a:schemeClr val="bg1"/>
              </a:solidFill>
              <a:latin typeface="Arial Black" panose="020B0A04020102020204" charset="0"/>
              <a:ea typeface="微软雅黑" panose="020B0503020204020204" pitchFamily="34" charset="-122"/>
              <a:cs typeface="Arial Black" panose="020B0A040201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12955" y="406796"/>
            <a:ext cx="11267768" cy="60542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" name="L 形 2"/>
          <p:cNvSpPr/>
          <p:nvPr/>
        </p:nvSpPr>
        <p:spPr>
          <a:xfrm>
            <a:off x="0" y="2394856"/>
            <a:ext cx="8084457" cy="4463144"/>
          </a:xfrm>
          <a:prstGeom prst="corner">
            <a:avLst>
              <a:gd name="adj1" fmla="val 8808"/>
              <a:gd name="adj2" fmla="val 10614"/>
            </a:avLst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L 形 3"/>
          <p:cNvSpPr/>
          <p:nvPr/>
        </p:nvSpPr>
        <p:spPr>
          <a:xfrm flipH="1" flipV="1">
            <a:off x="4107543" y="-2170"/>
            <a:ext cx="8084457" cy="4463144"/>
          </a:xfrm>
          <a:prstGeom prst="corner">
            <a:avLst>
              <a:gd name="adj1" fmla="val 8808"/>
              <a:gd name="adj2" fmla="val 10614"/>
            </a:avLst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流程图: 摘录 4"/>
          <p:cNvSpPr/>
          <p:nvPr/>
        </p:nvSpPr>
        <p:spPr>
          <a:xfrm rot="5400000">
            <a:off x="595910" y="1821543"/>
            <a:ext cx="4731657" cy="2946401"/>
          </a:xfrm>
          <a:prstGeom prst="flowChartExtra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95759" y="2012042"/>
            <a:ext cx="2214245" cy="25654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环</a:t>
            </a: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境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35985" y="407035"/>
            <a:ext cx="4316095" cy="6339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硬件环境：</a:t>
            </a:r>
            <a:r>
              <a:rPr lang="en-US" altLang="zh-CN" sz="1400"/>
              <a:t>1</a:t>
            </a:r>
            <a:r>
              <a:rPr lang="zh-CN" altLang="en-US" sz="1400"/>
              <a:t>、开发环境</a:t>
            </a:r>
            <a:endParaRPr lang="en-US" altLang="zh-CN" sz="1400"/>
          </a:p>
          <a:p>
            <a:r>
              <a:rPr lang="en-US" altLang="zh-CN" sz="1400"/>
              <a:t>CPU</a:t>
            </a:r>
            <a:r>
              <a:rPr lang="zh-CN" altLang="en-US" sz="1400"/>
              <a:t>：</a:t>
            </a:r>
            <a:r>
              <a:rPr lang="en-US" altLang="zh-CN" sz="1400"/>
              <a:t>Intel i5/i7 </a:t>
            </a:r>
            <a:r>
              <a:rPr lang="zh-CN" altLang="en-US" sz="1400"/>
              <a:t>或</a:t>
            </a:r>
            <a:r>
              <a:rPr lang="en-US" altLang="zh-CN" sz="1400"/>
              <a:t> AMD Ryzen 5/7 </a:t>
            </a:r>
            <a:r>
              <a:rPr lang="zh-CN" altLang="en-US" sz="1400"/>
              <a:t>及以上</a:t>
            </a:r>
            <a:endParaRPr lang="zh-CN" altLang="en-US" sz="1400"/>
          </a:p>
          <a:p>
            <a:r>
              <a:rPr lang="zh-CN" altLang="en-US" sz="1400"/>
              <a:t>内存：</a:t>
            </a:r>
            <a:r>
              <a:rPr lang="en-US" altLang="zh-CN" sz="1400"/>
              <a:t>16GB </a:t>
            </a:r>
            <a:r>
              <a:rPr lang="zh-CN" altLang="en-US" sz="1400"/>
              <a:t>及以上</a:t>
            </a:r>
            <a:endParaRPr lang="zh-CN" altLang="en-US" sz="1400"/>
          </a:p>
          <a:p>
            <a:r>
              <a:rPr lang="zh-CN" altLang="en-US" sz="1400"/>
              <a:t>存储：</a:t>
            </a:r>
            <a:r>
              <a:rPr lang="en-US" altLang="zh-CN" sz="1400"/>
              <a:t>512GB SSD </a:t>
            </a:r>
            <a:r>
              <a:rPr lang="zh-CN" altLang="en-US" sz="1400"/>
              <a:t>及以上</a:t>
            </a:r>
            <a:endParaRPr lang="zh-CN" altLang="en-US" sz="1400"/>
          </a:p>
          <a:p>
            <a:r>
              <a:rPr lang="en-US" altLang="zh-CN" sz="1400"/>
              <a:t>GPU</a:t>
            </a:r>
            <a:r>
              <a:rPr lang="zh-CN" altLang="en-US" sz="1400"/>
              <a:t>：</a:t>
            </a:r>
            <a:r>
              <a:rPr lang="en-US" altLang="zh-CN" sz="1400"/>
              <a:t>NVIDIA GTX 1660Ti </a:t>
            </a:r>
            <a:r>
              <a:rPr lang="zh-CN" altLang="en-US" sz="1400"/>
              <a:t>或更高</a:t>
            </a:r>
            <a:endParaRPr lang="en-US" altLang="zh-CN" sz="1400"/>
          </a:p>
          <a:p>
            <a:r>
              <a:rPr lang="zh-CN" altLang="en-US" sz="1400"/>
              <a:t>网络：</a:t>
            </a:r>
            <a:r>
              <a:rPr lang="en-US" altLang="zh-CN" sz="1400"/>
              <a:t>100Mbps </a:t>
            </a:r>
            <a:r>
              <a:rPr lang="zh-CN" altLang="en-US" sz="1400"/>
              <a:t>以上宽带</a:t>
            </a:r>
            <a:endParaRPr lang="zh-CN" altLang="en-US" sz="1400"/>
          </a:p>
          <a:p>
            <a:r>
              <a:rPr lang="en-US" altLang="zh-CN" sz="1400"/>
              <a:t>2</a:t>
            </a:r>
            <a:r>
              <a:rPr lang="zh-CN" altLang="en-US" sz="1400"/>
              <a:t>、集群环境</a:t>
            </a:r>
            <a:r>
              <a:rPr lang="en-US" altLang="zh-CN" sz="1400"/>
              <a:t> (</a:t>
            </a:r>
            <a:r>
              <a:rPr lang="zh-CN" altLang="en-US" sz="1400"/>
              <a:t>最小配置</a:t>
            </a:r>
            <a:r>
              <a:rPr lang="en-US" altLang="zh-CN" sz="1400"/>
              <a:t>)</a:t>
            </a:r>
            <a:endParaRPr lang="en-US" altLang="zh-CN" sz="1400"/>
          </a:p>
          <a:p>
            <a:r>
              <a:rPr lang="zh-CN" altLang="en-US" sz="1400"/>
              <a:t>（</a:t>
            </a:r>
            <a:r>
              <a:rPr lang="en-US" altLang="zh-CN" sz="1400"/>
              <a:t>1</a:t>
            </a:r>
            <a:r>
              <a:rPr lang="zh-CN" altLang="en-US" sz="1400"/>
              <a:t>）主节点</a:t>
            </a:r>
            <a:r>
              <a:rPr lang="en-US" altLang="zh-CN" sz="1400"/>
              <a:t> (Master)</a:t>
            </a:r>
            <a:r>
              <a:rPr lang="zh-CN" altLang="en-US" sz="1400"/>
              <a:t>：</a:t>
            </a:r>
            <a:r>
              <a:rPr lang="en-US" altLang="zh-CN" sz="1400"/>
              <a:t>CPU</a:t>
            </a:r>
            <a:r>
              <a:rPr lang="zh-CN" altLang="en-US" sz="1400"/>
              <a:t>：</a:t>
            </a:r>
            <a:r>
              <a:rPr lang="en-US" altLang="zh-CN" sz="1400"/>
              <a:t>8 </a:t>
            </a:r>
            <a:r>
              <a:rPr lang="zh-CN" altLang="en-US" sz="1400"/>
              <a:t>核及以上</a:t>
            </a:r>
            <a:endParaRPr lang="zh-CN" altLang="en-US" sz="1400"/>
          </a:p>
          <a:p>
            <a:r>
              <a:rPr lang="zh-CN" altLang="en-US" sz="1400"/>
              <a:t>内存：</a:t>
            </a:r>
            <a:r>
              <a:rPr lang="en-US" altLang="zh-CN" sz="1400"/>
              <a:t>32GB </a:t>
            </a:r>
            <a:r>
              <a:rPr lang="zh-CN" altLang="en-US" sz="1400"/>
              <a:t>及以上</a:t>
            </a:r>
            <a:endParaRPr lang="zh-CN" altLang="en-US" sz="1400"/>
          </a:p>
          <a:p>
            <a:r>
              <a:rPr lang="zh-CN" altLang="en-US" sz="1400"/>
              <a:t>存储：</a:t>
            </a:r>
            <a:r>
              <a:rPr lang="en-US" altLang="zh-CN" sz="1400"/>
              <a:t>1TB SSD</a:t>
            </a:r>
            <a:endParaRPr lang="en-US" altLang="zh-CN" sz="1400"/>
          </a:p>
          <a:p>
            <a:r>
              <a:rPr lang="zh-CN" altLang="en-US" sz="1400"/>
              <a:t>（</a:t>
            </a:r>
            <a:r>
              <a:rPr lang="en-US" altLang="zh-CN" sz="1400"/>
              <a:t>2</a:t>
            </a:r>
            <a:r>
              <a:rPr lang="zh-CN" altLang="en-US" sz="1400"/>
              <a:t>）工作节点</a:t>
            </a:r>
            <a:r>
              <a:rPr lang="en-US" altLang="zh-CN" sz="1400"/>
              <a:t> (Worke)</a:t>
            </a:r>
            <a:r>
              <a:rPr lang="zh-CN" altLang="en-US" sz="1400"/>
              <a:t>：</a:t>
            </a:r>
            <a:r>
              <a:rPr lang="en-US" altLang="zh-CN" sz="1400"/>
              <a:t>CPU</a:t>
            </a:r>
            <a:r>
              <a:rPr lang="zh-CN" altLang="en-US" sz="1400"/>
              <a:t>：</a:t>
            </a:r>
            <a:r>
              <a:rPr lang="en-US" altLang="zh-CN" sz="1400"/>
              <a:t>16 </a:t>
            </a:r>
            <a:r>
              <a:rPr lang="zh-CN" altLang="en-US" sz="1400"/>
              <a:t>核及以上</a:t>
            </a:r>
            <a:endParaRPr lang="zh-CN" altLang="en-US" sz="1400"/>
          </a:p>
          <a:p>
            <a:r>
              <a:rPr lang="zh-CN" altLang="en-US" sz="1400"/>
              <a:t>内存：</a:t>
            </a:r>
            <a:r>
              <a:rPr lang="en-US" altLang="zh-CN" sz="1400"/>
              <a:t>64GB </a:t>
            </a:r>
            <a:r>
              <a:rPr lang="zh-CN" altLang="en-US" sz="1400"/>
              <a:t>及以上</a:t>
            </a:r>
            <a:endParaRPr lang="zh-CN" altLang="en-US" sz="1400"/>
          </a:p>
          <a:p>
            <a:r>
              <a:rPr lang="zh-CN" altLang="en-US" sz="1400"/>
              <a:t>存储：</a:t>
            </a:r>
            <a:r>
              <a:rPr lang="en-US" altLang="zh-CN" sz="1400"/>
              <a:t>2TB SSD</a:t>
            </a:r>
            <a:endParaRPr lang="en-US" altLang="zh-CN" sz="1400"/>
          </a:p>
          <a:p>
            <a:r>
              <a:rPr lang="en-US" altLang="zh-CN" sz="1400"/>
              <a:t>GPU</a:t>
            </a:r>
            <a:r>
              <a:rPr lang="zh-CN" altLang="en-US" sz="1400"/>
              <a:t>：</a:t>
            </a:r>
            <a:r>
              <a:rPr lang="en-US" altLang="zh-CN" sz="1400"/>
              <a:t>NVIDIA RTX 3080/4080</a:t>
            </a:r>
            <a:endParaRPr lang="en-US" altLang="zh-CN" sz="1400"/>
          </a:p>
          <a:p>
            <a:endParaRPr lang="zh-CN" altLang="en-US" sz="1400"/>
          </a:p>
          <a:p>
            <a:r>
              <a:rPr lang="zh-CN" altLang="en-US" sz="1400"/>
              <a:t>软件环境</a:t>
            </a:r>
            <a:r>
              <a:rPr lang="en-US" altLang="zh-CN" sz="1400"/>
              <a:t> </a:t>
            </a:r>
            <a:endParaRPr lang="zh-CN" altLang="en-US" sz="1400"/>
          </a:p>
          <a:p>
            <a:r>
              <a:rPr lang="en-US" altLang="zh-CN" sz="1400"/>
              <a:t>1</a:t>
            </a:r>
            <a:r>
              <a:rPr lang="zh-CN" altLang="en-US" sz="1400"/>
              <a:t>、基础软件栈</a:t>
            </a:r>
            <a:endParaRPr lang="zh-CN" altLang="en-US" sz="1400"/>
          </a:p>
          <a:p>
            <a:r>
              <a:rPr lang="zh-CN" altLang="en-US" sz="1400"/>
              <a:t>操作系统：</a:t>
            </a:r>
            <a:r>
              <a:rPr lang="en-US" altLang="zh-CN" sz="1400"/>
              <a:t> CentOS 7</a:t>
            </a:r>
            <a:endParaRPr lang="en-US" altLang="zh-CN" sz="1400"/>
          </a:p>
          <a:p>
            <a:r>
              <a:rPr lang="en-US" altLang="zh-CN" sz="1400"/>
              <a:t>JDK</a:t>
            </a:r>
            <a:r>
              <a:rPr lang="zh-CN" altLang="en-US" sz="1400"/>
              <a:t>：</a:t>
            </a:r>
            <a:r>
              <a:rPr lang="en-US" altLang="zh-CN" sz="1400"/>
              <a:t>OpenJDK 8 </a:t>
            </a:r>
            <a:r>
              <a:rPr lang="zh-CN" altLang="en-US" sz="1400"/>
              <a:t>或</a:t>
            </a:r>
            <a:r>
              <a:rPr lang="en-US" altLang="zh-CN" sz="1400"/>
              <a:t> 11</a:t>
            </a:r>
            <a:endParaRPr lang="en-US" altLang="zh-CN" sz="1400"/>
          </a:p>
          <a:p>
            <a:r>
              <a:rPr lang="en-US" altLang="zh-CN" sz="1400"/>
              <a:t>Python</a:t>
            </a:r>
            <a:r>
              <a:rPr lang="zh-CN" altLang="en-US" sz="1400"/>
              <a:t>：</a:t>
            </a:r>
            <a:r>
              <a:rPr lang="en-US" altLang="zh-CN" sz="1400"/>
              <a:t>3.6</a:t>
            </a:r>
            <a:endParaRPr lang="en-US" altLang="zh-CN" sz="1400"/>
          </a:p>
          <a:p>
            <a:r>
              <a:rPr lang="en-US" altLang="zh-CN" sz="1400"/>
              <a:t>2</a:t>
            </a:r>
            <a:r>
              <a:rPr lang="zh-CN" altLang="en-US" sz="1400"/>
              <a:t>、大数据平台</a:t>
            </a:r>
            <a:endParaRPr lang="zh-CN" altLang="en-US" sz="1400"/>
          </a:p>
          <a:p>
            <a:r>
              <a:rPr lang="en-US" altLang="zh-CN" sz="1400"/>
              <a:t>Hadoop</a:t>
            </a:r>
            <a:r>
              <a:rPr lang="zh-CN" altLang="en-US" sz="1400"/>
              <a:t>：</a:t>
            </a:r>
            <a:r>
              <a:rPr lang="en-US" altLang="zh-CN" sz="1400"/>
              <a:t>3.3.x</a:t>
            </a:r>
            <a:endParaRPr lang="en-US" altLang="zh-CN" sz="1400"/>
          </a:p>
          <a:p>
            <a:r>
              <a:rPr lang="en-US" altLang="zh-CN" sz="1400"/>
              <a:t>HDFS</a:t>
            </a:r>
            <a:r>
              <a:rPr lang="zh-CN" altLang="en-US" sz="1400"/>
              <a:t>：分布式文件系统</a:t>
            </a:r>
            <a:endParaRPr lang="zh-CN" altLang="en-US" sz="1400"/>
          </a:p>
          <a:p>
            <a:r>
              <a:rPr lang="en-US" altLang="zh-CN" sz="1400"/>
              <a:t>YARN</a:t>
            </a:r>
            <a:r>
              <a:rPr lang="zh-CN" altLang="en-US" sz="1400"/>
              <a:t>：资源调度系统</a:t>
            </a:r>
            <a:endParaRPr lang="zh-CN" altLang="en-US" sz="1400"/>
          </a:p>
          <a:p>
            <a:r>
              <a:rPr lang="en-US" altLang="zh-CN" sz="1400"/>
              <a:t>Spark</a:t>
            </a:r>
            <a:r>
              <a:rPr lang="zh-CN" altLang="en-US" sz="1400"/>
              <a:t>：</a:t>
            </a:r>
            <a:r>
              <a:rPr lang="en-US" altLang="zh-CN" sz="1400"/>
              <a:t>3.3.x</a:t>
            </a:r>
            <a:endParaRPr lang="en-US" altLang="zh-CN" sz="1400"/>
          </a:p>
          <a:p>
            <a:r>
              <a:rPr lang="en-US" altLang="zh-CN" sz="1400"/>
              <a:t>PySpark</a:t>
            </a:r>
            <a:r>
              <a:rPr lang="zh-CN" altLang="en-US" sz="1400"/>
              <a:t>：</a:t>
            </a:r>
            <a:r>
              <a:rPr lang="en-US" altLang="zh-CN" sz="1400"/>
              <a:t>Python API</a:t>
            </a:r>
            <a:endParaRPr lang="en-US" altLang="zh-CN" sz="1400"/>
          </a:p>
          <a:p>
            <a:r>
              <a:rPr lang="en-US" altLang="zh-CN" sz="1400"/>
              <a:t>Spark MLlib</a:t>
            </a:r>
            <a:r>
              <a:rPr lang="zh-CN" altLang="en-US" sz="1400"/>
              <a:t>：机器学习库</a:t>
            </a:r>
            <a:endParaRPr lang="zh-CN" altLang="en-US" sz="1400"/>
          </a:p>
          <a:p>
            <a:r>
              <a:rPr lang="en-US" altLang="zh-CN" sz="1400"/>
              <a:t>Spark Streaming</a:t>
            </a:r>
            <a:r>
              <a:rPr lang="zh-CN" altLang="en-US" sz="1400"/>
              <a:t>：流处理</a:t>
            </a:r>
            <a:endParaRPr lang="zh-CN" altLang="en-US" sz="1400"/>
          </a:p>
          <a:p>
            <a:endParaRPr lang="en-US" altLang="zh-CN" sz="1400"/>
          </a:p>
        </p:txBody>
      </p:sp>
      <p:sp>
        <p:nvSpPr>
          <p:cNvPr id="8" name="文本框 7"/>
          <p:cNvSpPr txBox="1"/>
          <p:nvPr/>
        </p:nvSpPr>
        <p:spPr>
          <a:xfrm>
            <a:off x="7359650" y="407035"/>
            <a:ext cx="406400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1400">
              <a:sym typeface="+mn-ea"/>
            </a:endParaRPr>
          </a:p>
          <a:p>
            <a:r>
              <a:rPr lang="zh-CN" altLang="en-US" sz="1400">
                <a:sym typeface="+mn-ea"/>
              </a:rPr>
              <a:t>深度学习框架</a:t>
            </a:r>
            <a:endParaRPr lang="zh-CN" altLang="en-US" sz="1400"/>
          </a:p>
          <a:p>
            <a:r>
              <a:rPr lang="en-US" altLang="zh-CN" sz="1400">
                <a:sym typeface="+mn-ea"/>
              </a:rPr>
              <a:t>TensorFlow</a:t>
            </a:r>
            <a:r>
              <a:rPr lang="zh-CN" altLang="en-US" sz="1400">
                <a:sym typeface="+mn-ea"/>
              </a:rPr>
              <a:t>：</a:t>
            </a:r>
            <a:r>
              <a:rPr lang="en-US" altLang="zh-CN" sz="1400">
                <a:sym typeface="+mn-ea"/>
              </a:rPr>
              <a:t>2.10 </a:t>
            </a:r>
            <a:r>
              <a:rPr lang="zh-CN" altLang="en-US" sz="1400">
                <a:sym typeface="+mn-ea"/>
              </a:rPr>
              <a:t>及以上</a:t>
            </a:r>
            <a:endParaRPr lang="zh-CN" altLang="en-US" sz="1400"/>
          </a:p>
          <a:p>
            <a:r>
              <a:rPr lang="en-US" altLang="zh-CN" sz="1400">
                <a:sym typeface="+mn-ea"/>
              </a:rPr>
              <a:t>PyTorch</a:t>
            </a:r>
            <a:r>
              <a:rPr lang="zh-CN" altLang="en-US" sz="1400">
                <a:sym typeface="+mn-ea"/>
              </a:rPr>
              <a:t>：</a:t>
            </a:r>
            <a:r>
              <a:rPr lang="en-US" altLang="zh-CN" sz="1400">
                <a:sym typeface="+mn-ea"/>
              </a:rPr>
              <a:t>1.12 </a:t>
            </a:r>
            <a:r>
              <a:rPr lang="zh-CN" altLang="en-US" sz="1400">
                <a:sym typeface="+mn-ea"/>
              </a:rPr>
              <a:t>及以上</a:t>
            </a:r>
            <a:endParaRPr lang="zh-CN" altLang="en-US" sz="1400"/>
          </a:p>
          <a:p>
            <a:r>
              <a:rPr lang="en-US" altLang="zh-CN" sz="1400">
                <a:sym typeface="+mn-ea"/>
              </a:rPr>
              <a:t>Deep Learning Pipelines for Apache Spark</a:t>
            </a:r>
            <a:r>
              <a:rPr lang="zh-CN" altLang="en-US" sz="1400">
                <a:sym typeface="+mn-ea"/>
              </a:rPr>
              <a:t>：</a:t>
            </a:r>
            <a:endParaRPr lang="zh-CN" altLang="en-US" sz="1400"/>
          </a:p>
          <a:p>
            <a:r>
              <a:rPr lang="en-US" altLang="zh-CN" sz="1400">
                <a:sym typeface="+mn-ea"/>
              </a:rPr>
              <a:t>TensorFlowonSpark</a:t>
            </a:r>
            <a:endParaRPr lang="en-US" altLang="zh-CN" sz="1400"/>
          </a:p>
          <a:p>
            <a:r>
              <a:rPr lang="en-US" altLang="zh-CN" sz="1400">
                <a:sym typeface="+mn-ea"/>
              </a:rPr>
              <a:t>PyTorch BigDL</a:t>
            </a:r>
            <a:endParaRPr lang="en-US" altLang="zh-CN" sz="1400"/>
          </a:p>
          <a:p>
            <a:r>
              <a:rPr lang="en-US" altLang="zh-CN" sz="1400">
                <a:sym typeface="+mn-ea"/>
              </a:rPr>
              <a:t>Horovod (</a:t>
            </a:r>
            <a:r>
              <a:rPr lang="zh-CN" altLang="en-US" sz="1400">
                <a:sym typeface="+mn-ea"/>
              </a:rPr>
              <a:t>分布式训练</a:t>
            </a:r>
            <a:r>
              <a:rPr lang="en-US" altLang="zh-CN" sz="1400">
                <a:sym typeface="+mn-ea"/>
              </a:rPr>
              <a:t>)</a:t>
            </a:r>
            <a:endParaRPr lang="en-US" altLang="zh-CN" sz="1400"/>
          </a:p>
          <a:p>
            <a:endParaRPr lang="zh-CN" altLang="en-US" sz="1400">
              <a:sym typeface="+mn-ea"/>
            </a:endParaRPr>
          </a:p>
          <a:p>
            <a:r>
              <a:rPr lang="zh-CN" altLang="en-US" sz="1400">
                <a:sym typeface="+mn-ea"/>
              </a:rPr>
              <a:t>数据处理与分析工具</a:t>
            </a:r>
            <a:endParaRPr lang="zh-CN" altLang="en-US" sz="1400"/>
          </a:p>
          <a:p>
            <a:r>
              <a:rPr lang="en-US" altLang="zh-CN" sz="1400">
                <a:sym typeface="+mn-ea"/>
              </a:rPr>
              <a:t>Scikit-learn</a:t>
            </a:r>
            <a:r>
              <a:rPr lang="zh-CN" altLang="en-US" sz="1400">
                <a:sym typeface="+mn-ea"/>
              </a:rPr>
              <a:t>：</a:t>
            </a:r>
            <a:r>
              <a:rPr lang="en-US" altLang="zh-CN" sz="1400">
                <a:sym typeface="+mn-ea"/>
              </a:rPr>
              <a:t>1.2 </a:t>
            </a:r>
            <a:r>
              <a:rPr lang="zh-CN" altLang="en-US" sz="1400">
                <a:sym typeface="+mn-ea"/>
              </a:rPr>
              <a:t>及以上</a:t>
            </a:r>
            <a:endParaRPr lang="zh-CN" altLang="en-US" sz="1400"/>
          </a:p>
          <a:p>
            <a:r>
              <a:rPr lang="en-US" altLang="zh-CN" sz="1400">
                <a:sym typeface="+mn-ea"/>
              </a:rPr>
              <a:t>NLTK</a:t>
            </a:r>
            <a:r>
              <a:rPr lang="zh-CN" altLang="en-US" sz="1400">
                <a:sym typeface="+mn-ea"/>
              </a:rPr>
              <a:t>：</a:t>
            </a:r>
            <a:r>
              <a:rPr lang="en-US" altLang="zh-CN" sz="1400">
                <a:sym typeface="+mn-ea"/>
              </a:rPr>
              <a:t>3.8 </a:t>
            </a:r>
            <a:r>
              <a:rPr lang="zh-CN" altLang="en-US" sz="1400">
                <a:sym typeface="+mn-ea"/>
              </a:rPr>
              <a:t>及以上</a:t>
            </a:r>
            <a:endParaRPr lang="zh-CN" altLang="en-US" sz="1400"/>
          </a:p>
          <a:p>
            <a:r>
              <a:rPr lang="en-US" altLang="zh-CN" sz="1400">
                <a:sym typeface="+mn-ea"/>
              </a:rPr>
              <a:t>spaCy</a:t>
            </a:r>
            <a:r>
              <a:rPr lang="zh-CN" altLang="en-US" sz="1400">
                <a:sym typeface="+mn-ea"/>
              </a:rPr>
              <a:t>：</a:t>
            </a:r>
            <a:r>
              <a:rPr lang="en-US" altLang="zh-CN" sz="1400">
                <a:sym typeface="+mn-ea"/>
              </a:rPr>
              <a:t>3.5 </a:t>
            </a:r>
            <a:r>
              <a:rPr lang="zh-CN" altLang="en-US" sz="1400">
                <a:sym typeface="+mn-ea"/>
              </a:rPr>
              <a:t>及以上</a:t>
            </a:r>
            <a:endParaRPr lang="zh-CN" altLang="en-US" sz="1400"/>
          </a:p>
          <a:p>
            <a:r>
              <a:rPr lang="en-US" altLang="zh-CN" sz="1400">
                <a:sym typeface="+mn-ea"/>
              </a:rPr>
              <a:t>Gensim</a:t>
            </a:r>
            <a:r>
              <a:rPr lang="zh-CN" altLang="en-US" sz="1400">
                <a:sym typeface="+mn-ea"/>
              </a:rPr>
              <a:t>：</a:t>
            </a:r>
            <a:r>
              <a:rPr lang="en-US" altLang="zh-CN" sz="1400">
                <a:sym typeface="+mn-ea"/>
              </a:rPr>
              <a:t>4.3 </a:t>
            </a:r>
            <a:r>
              <a:rPr lang="zh-CN" altLang="en-US" sz="1400">
                <a:sym typeface="+mn-ea"/>
              </a:rPr>
              <a:t>及以上</a:t>
            </a:r>
            <a:endParaRPr lang="zh-CN" altLang="en-US" sz="1400"/>
          </a:p>
          <a:p>
            <a:r>
              <a:rPr lang="en-US" altLang="zh-CN" sz="1400">
                <a:sym typeface="+mn-ea"/>
              </a:rPr>
              <a:t>Word2Vec/GloVe/ELMo/BERT</a:t>
            </a:r>
            <a:r>
              <a:rPr lang="zh-CN" altLang="en-US" sz="1400">
                <a:sym typeface="+mn-ea"/>
              </a:rPr>
              <a:t>：预训练模型</a:t>
            </a:r>
            <a:endParaRPr lang="zh-CN" altLang="en-US" sz="1400"/>
          </a:p>
          <a:p>
            <a:endParaRPr lang="zh-CN" altLang="en-US" sz="1400">
              <a:sym typeface="+mn-ea"/>
            </a:endParaRPr>
          </a:p>
          <a:p>
            <a:r>
              <a:rPr lang="zh-CN" altLang="en-US" sz="1400">
                <a:sym typeface="+mn-ea"/>
              </a:rPr>
              <a:t>开发工具</a:t>
            </a:r>
            <a:endParaRPr lang="zh-CN" altLang="en-US" sz="1400"/>
          </a:p>
          <a:p>
            <a:r>
              <a:rPr lang="en-US" altLang="zh-CN" sz="1400">
                <a:sym typeface="+mn-ea"/>
              </a:rPr>
              <a:t>IDE</a:t>
            </a:r>
            <a:r>
              <a:rPr lang="zh-CN" altLang="en-US" sz="1400">
                <a:sym typeface="+mn-ea"/>
              </a:rPr>
              <a:t>：</a:t>
            </a:r>
            <a:r>
              <a:rPr lang="en-US" altLang="zh-CN" sz="1400">
                <a:sym typeface="+mn-ea"/>
              </a:rPr>
              <a:t>PyCharm Professional </a:t>
            </a:r>
            <a:endParaRPr lang="en-US" altLang="zh-CN" sz="1400"/>
          </a:p>
          <a:p>
            <a:r>
              <a:rPr lang="zh-CN" altLang="en-US" sz="1400">
                <a:sym typeface="+mn-ea"/>
              </a:rPr>
              <a:t>版本控制：</a:t>
            </a:r>
            <a:r>
              <a:rPr lang="en-US" altLang="zh-CN" sz="1400">
                <a:sym typeface="+mn-ea"/>
              </a:rPr>
              <a:t>Git + GitHub </a:t>
            </a:r>
            <a:endParaRPr lang="en-US" altLang="zh-CN" sz="1400"/>
          </a:p>
          <a:p>
            <a:endParaRPr lang="zh-CN" altLang="en-US" sz="1400">
              <a:sym typeface="+mn-ea"/>
            </a:endParaRPr>
          </a:p>
          <a:p>
            <a:r>
              <a:rPr lang="zh-CN" altLang="en-US" sz="1400">
                <a:sym typeface="+mn-ea"/>
              </a:rPr>
              <a:t>分布式训练配置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数据并行：每个</a:t>
            </a:r>
            <a:r>
              <a:rPr lang="en-US" altLang="zh-CN" sz="1400">
                <a:sym typeface="+mn-ea"/>
              </a:rPr>
              <a:t> Worker </a:t>
            </a:r>
            <a:r>
              <a:rPr lang="zh-CN" altLang="en-US" sz="1400">
                <a:sym typeface="+mn-ea"/>
              </a:rPr>
              <a:t>节点处理部分数据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模型并行：将模型分布在多个节点</a:t>
            </a:r>
            <a:r>
              <a:rPr lang="en-US" altLang="zh-CN" sz="1400">
                <a:sym typeface="+mn-ea"/>
              </a:rPr>
              <a:t> (</a:t>
            </a:r>
            <a:r>
              <a:rPr lang="zh-CN" altLang="en-US" sz="1400">
                <a:sym typeface="+mn-ea"/>
              </a:rPr>
              <a:t>适合超大规模模型</a:t>
            </a:r>
            <a:r>
              <a:rPr lang="en-US" altLang="zh-CN" sz="1400">
                <a:sym typeface="+mn-ea"/>
              </a:rPr>
              <a:t>)</a:t>
            </a:r>
            <a:endParaRPr lang="en-US" altLang="zh-CN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727075" y="421005"/>
            <a:ext cx="32391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遇到的问题与解决方案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grpSp>
        <p:nvGrpSpPr>
          <p:cNvPr id="2" name="Group 21"/>
          <p:cNvGrpSpPr/>
          <p:nvPr/>
        </p:nvGrpSpPr>
        <p:grpSpPr bwMode="auto">
          <a:xfrm>
            <a:off x="4447124" y="2377754"/>
            <a:ext cx="3248025" cy="2102499"/>
            <a:chOff x="0" y="0"/>
            <a:chExt cx="2046" cy="1324"/>
          </a:xfrm>
        </p:grpSpPr>
        <p:sp>
          <p:nvSpPr>
            <p:cNvPr id="3" name="Freeform 22"/>
            <p:cNvSpPr/>
            <p:nvPr/>
          </p:nvSpPr>
          <p:spPr bwMode="auto">
            <a:xfrm>
              <a:off x="1023" y="0"/>
              <a:ext cx="664" cy="1324"/>
            </a:xfrm>
            <a:custGeom>
              <a:avLst/>
              <a:gdLst>
                <a:gd name="T0" fmla="*/ 0 w 347"/>
                <a:gd name="T1" fmla="*/ 0 h 693"/>
                <a:gd name="T2" fmla="*/ 0 w 347"/>
                <a:gd name="T3" fmla="*/ 122 h 693"/>
                <a:gd name="T4" fmla="*/ 225 w 347"/>
                <a:gd name="T5" fmla="*/ 347 h 693"/>
                <a:gd name="T6" fmla="*/ 0 w 347"/>
                <a:gd name="T7" fmla="*/ 572 h 693"/>
                <a:gd name="T8" fmla="*/ 0 w 347"/>
                <a:gd name="T9" fmla="*/ 693 h 693"/>
                <a:gd name="T10" fmla="*/ 347 w 347"/>
                <a:gd name="T11" fmla="*/ 347 h 693"/>
                <a:gd name="T12" fmla="*/ 0 w 347"/>
                <a:gd name="T1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" h="693">
                  <a:moveTo>
                    <a:pt x="0" y="0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125" y="122"/>
                    <a:pt x="225" y="222"/>
                    <a:pt x="225" y="347"/>
                  </a:cubicBezTo>
                  <a:cubicBezTo>
                    <a:pt x="225" y="471"/>
                    <a:pt x="125" y="572"/>
                    <a:pt x="0" y="572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192" y="693"/>
                    <a:pt x="347" y="538"/>
                    <a:pt x="347" y="347"/>
                  </a:cubicBezTo>
                  <a:cubicBezTo>
                    <a:pt x="347" y="155"/>
                    <a:pt x="192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4" name="Freeform 23"/>
            <p:cNvSpPr/>
            <p:nvPr/>
          </p:nvSpPr>
          <p:spPr bwMode="auto">
            <a:xfrm>
              <a:off x="361" y="0"/>
              <a:ext cx="662" cy="1324"/>
            </a:xfrm>
            <a:custGeom>
              <a:avLst/>
              <a:gdLst>
                <a:gd name="T0" fmla="*/ 121 w 346"/>
                <a:gd name="T1" fmla="*/ 347 h 693"/>
                <a:gd name="T2" fmla="*/ 346 w 346"/>
                <a:gd name="T3" fmla="*/ 122 h 693"/>
                <a:gd name="T4" fmla="*/ 346 w 346"/>
                <a:gd name="T5" fmla="*/ 0 h 693"/>
                <a:gd name="T6" fmla="*/ 0 w 346"/>
                <a:gd name="T7" fmla="*/ 347 h 693"/>
                <a:gd name="T8" fmla="*/ 346 w 346"/>
                <a:gd name="T9" fmla="*/ 693 h 693"/>
                <a:gd name="T10" fmla="*/ 346 w 346"/>
                <a:gd name="T11" fmla="*/ 572 h 693"/>
                <a:gd name="T12" fmla="*/ 121 w 346"/>
                <a:gd name="T13" fmla="*/ 347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6" h="693">
                  <a:moveTo>
                    <a:pt x="121" y="347"/>
                  </a:moveTo>
                  <a:cubicBezTo>
                    <a:pt x="121" y="222"/>
                    <a:pt x="222" y="122"/>
                    <a:pt x="346" y="122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55" y="0"/>
                    <a:pt x="0" y="155"/>
                    <a:pt x="0" y="347"/>
                  </a:cubicBezTo>
                  <a:cubicBezTo>
                    <a:pt x="0" y="538"/>
                    <a:pt x="155" y="693"/>
                    <a:pt x="346" y="693"/>
                  </a:cubicBezTo>
                  <a:cubicBezTo>
                    <a:pt x="346" y="572"/>
                    <a:pt x="346" y="572"/>
                    <a:pt x="346" y="572"/>
                  </a:cubicBezTo>
                  <a:cubicBezTo>
                    <a:pt x="222" y="572"/>
                    <a:pt x="121" y="471"/>
                    <a:pt x="121" y="347"/>
                  </a:cubicBezTo>
                  <a:close/>
                </a:path>
              </a:pathLst>
            </a:custGeom>
            <a:solidFill>
              <a:srgbClr val="F19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5" name="Freeform 24"/>
            <p:cNvSpPr/>
            <p:nvPr/>
          </p:nvSpPr>
          <p:spPr bwMode="auto">
            <a:xfrm>
              <a:off x="593" y="233"/>
              <a:ext cx="430" cy="860"/>
            </a:xfrm>
            <a:custGeom>
              <a:avLst/>
              <a:gdLst>
                <a:gd name="T0" fmla="*/ 0 w 225"/>
                <a:gd name="T1" fmla="*/ 225 h 450"/>
                <a:gd name="T2" fmla="*/ 225 w 225"/>
                <a:gd name="T3" fmla="*/ 450 h 450"/>
                <a:gd name="T4" fmla="*/ 225 w 225"/>
                <a:gd name="T5" fmla="*/ 0 h 450"/>
                <a:gd name="T6" fmla="*/ 0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0" y="225"/>
                  </a:moveTo>
                  <a:cubicBezTo>
                    <a:pt x="0" y="349"/>
                    <a:pt x="101" y="450"/>
                    <a:pt x="225" y="45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01" y="0"/>
                    <a:pt x="0" y="100"/>
                    <a:pt x="0" y="22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6" name="Freeform 25"/>
            <p:cNvSpPr/>
            <p:nvPr/>
          </p:nvSpPr>
          <p:spPr bwMode="auto">
            <a:xfrm>
              <a:off x="1023" y="233"/>
              <a:ext cx="430" cy="860"/>
            </a:xfrm>
            <a:custGeom>
              <a:avLst/>
              <a:gdLst>
                <a:gd name="T0" fmla="*/ 225 w 225"/>
                <a:gd name="T1" fmla="*/ 225 h 450"/>
                <a:gd name="T2" fmla="*/ 0 w 225"/>
                <a:gd name="T3" fmla="*/ 0 h 450"/>
                <a:gd name="T4" fmla="*/ 0 w 225"/>
                <a:gd name="T5" fmla="*/ 450 h 450"/>
                <a:gd name="T6" fmla="*/ 225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225" y="225"/>
                  </a:moveTo>
                  <a:cubicBezTo>
                    <a:pt x="225" y="100"/>
                    <a:pt x="125" y="0"/>
                    <a:pt x="0" y="0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125" y="450"/>
                    <a:pt x="225" y="349"/>
                    <a:pt x="225" y="225"/>
                  </a:cubicBezTo>
                  <a:close/>
                </a:path>
              </a:pathLst>
            </a:custGeom>
            <a:solidFill>
              <a:srgbClr val="86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7" name="Oval 26"/>
            <p:cNvSpPr>
              <a:spLocks noChangeArrowheads="1"/>
            </p:cNvSpPr>
            <p:nvPr/>
          </p:nvSpPr>
          <p:spPr bwMode="auto">
            <a:xfrm>
              <a:off x="824" y="464"/>
              <a:ext cx="398" cy="39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8" name="Freeform 27"/>
            <p:cNvSpPr>
              <a:spLocks noEditPoints="1"/>
            </p:cNvSpPr>
            <p:nvPr/>
          </p:nvSpPr>
          <p:spPr bwMode="auto">
            <a:xfrm>
              <a:off x="924" y="561"/>
              <a:ext cx="201" cy="201"/>
            </a:xfrm>
            <a:custGeom>
              <a:avLst/>
              <a:gdLst>
                <a:gd name="T0" fmla="*/ 87 w 105"/>
                <a:gd name="T1" fmla="*/ 1 h 105"/>
                <a:gd name="T2" fmla="*/ 91 w 105"/>
                <a:gd name="T3" fmla="*/ 2 h 105"/>
                <a:gd name="T4" fmla="*/ 91 w 105"/>
                <a:gd name="T5" fmla="*/ 2 h 105"/>
                <a:gd name="T6" fmla="*/ 103 w 105"/>
                <a:gd name="T7" fmla="*/ 14 h 105"/>
                <a:gd name="T8" fmla="*/ 103 w 105"/>
                <a:gd name="T9" fmla="*/ 14 h 105"/>
                <a:gd name="T10" fmla="*/ 104 w 105"/>
                <a:gd name="T11" fmla="*/ 18 h 105"/>
                <a:gd name="T12" fmla="*/ 88 w 105"/>
                <a:gd name="T13" fmla="*/ 32 h 105"/>
                <a:gd name="T14" fmla="*/ 77 w 105"/>
                <a:gd name="T15" fmla="*/ 34 h 105"/>
                <a:gd name="T16" fmla="*/ 74 w 105"/>
                <a:gd name="T17" fmla="*/ 76 h 105"/>
                <a:gd name="T18" fmla="*/ 51 w 105"/>
                <a:gd name="T19" fmla="*/ 85 h 105"/>
                <a:gd name="T20" fmla="*/ 19 w 105"/>
                <a:gd name="T21" fmla="*/ 53 h 105"/>
                <a:gd name="T22" fmla="*/ 51 w 105"/>
                <a:gd name="T23" fmla="*/ 21 h 105"/>
                <a:gd name="T24" fmla="*/ 75 w 105"/>
                <a:gd name="T25" fmla="*/ 24 h 105"/>
                <a:gd name="T26" fmla="*/ 73 w 105"/>
                <a:gd name="T27" fmla="*/ 14 h 105"/>
                <a:gd name="T28" fmla="*/ 93 w 105"/>
                <a:gd name="T29" fmla="*/ 41 h 105"/>
                <a:gd name="T30" fmla="*/ 101 w 105"/>
                <a:gd name="T31" fmla="*/ 38 h 105"/>
                <a:gd name="T32" fmla="*/ 103 w 105"/>
                <a:gd name="T33" fmla="*/ 53 h 105"/>
                <a:gd name="T34" fmla="*/ 51 w 105"/>
                <a:gd name="T35" fmla="*/ 105 h 105"/>
                <a:gd name="T36" fmla="*/ 0 w 105"/>
                <a:gd name="T37" fmla="*/ 53 h 105"/>
                <a:gd name="T38" fmla="*/ 51 w 105"/>
                <a:gd name="T39" fmla="*/ 2 h 105"/>
                <a:gd name="T40" fmla="*/ 66 w 105"/>
                <a:gd name="T41" fmla="*/ 4 h 105"/>
                <a:gd name="T42" fmla="*/ 64 w 105"/>
                <a:gd name="T43" fmla="*/ 12 h 105"/>
                <a:gd name="T44" fmla="*/ 51 w 105"/>
                <a:gd name="T45" fmla="*/ 10 h 105"/>
                <a:gd name="T46" fmla="*/ 8 w 105"/>
                <a:gd name="T47" fmla="*/ 53 h 105"/>
                <a:gd name="T48" fmla="*/ 51 w 105"/>
                <a:gd name="T49" fmla="*/ 97 h 105"/>
                <a:gd name="T50" fmla="*/ 95 w 105"/>
                <a:gd name="T51" fmla="*/ 53 h 105"/>
                <a:gd name="T52" fmla="*/ 93 w 105"/>
                <a:gd name="T53" fmla="*/ 41 h 105"/>
                <a:gd name="T54" fmla="*/ 51 w 105"/>
                <a:gd name="T55" fmla="*/ 39 h 105"/>
                <a:gd name="T56" fmla="*/ 67 w 105"/>
                <a:gd name="T57" fmla="*/ 32 h 105"/>
                <a:gd name="T58" fmla="*/ 32 w 105"/>
                <a:gd name="T59" fmla="*/ 34 h 105"/>
                <a:gd name="T60" fmla="*/ 32 w 105"/>
                <a:gd name="T61" fmla="*/ 34 h 105"/>
                <a:gd name="T62" fmla="*/ 32 w 105"/>
                <a:gd name="T63" fmla="*/ 73 h 105"/>
                <a:gd name="T64" fmla="*/ 71 w 105"/>
                <a:gd name="T65" fmla="*/ 73 h 105"/>
                <a:gd name="T66" fmla="*/ 79 w 105"/>
                <a:gd name="T67" fmla="*/ 53 h 105"/>
                <a:gd name="T68" fmla="*/ 64 w 105"/>
                <a:gd name="T69" fmla="*/ 46 h 105"/>
                <a:gd name="T70" fmla="*/ 62 w 105"/>
                <a:gd name="T71" fmla="*/ 64 h 105"/>
                <a:gd name="T72" fmla="*/ 51 w 105"/>
                <a:gd name="T73" fmla="*/ 68 h 105"/>
                <a:gd name="T74" fmla="*/ 37 w 105"/>
                <a:gd name="T75" fmla="*/ 53 h 105"/>
                <a:gd name="T76" fmla="*/ 41 w 105"/>
                <a:gd name="T77" fmla="*/ 43 h 105"/>
                <a:gd name="T78" fmla="*/ 55 w 105"/>
                <a:gd name="T79" fmla="*/ 44 h 105"/>
                <a:gd name="T80" fmla="*/ 51 w 105"/>
                <a:gd name="T81" fmla="*/ 44 h 105"/>
                <a:gd name="T82" fmla="*/ 42 w 105"/>
                <a:gd name="T83" fmla="*/ 53 h 105"/>
                <a:gd name="T84" fmla="*/ 51 w 105"/>
                <a:gd name="T85" fmla="*/ 63 h 105"/>
                <a:gd name="T86" fmla="*/ 58 w 105"/>
                <a:gd name="T87" fmla="*/ 60 h 105"/>
                <a:gd name="T88" fmla="*/ 61 w 105"/>
                <a:gd name="T89" fmla="*/ 50 h 105"/>
                <a:gd name="T90" fmla="*/ 49 w 105"/>
                <a:gd name="T91" fmla="*/ 56 h 105"/>
                <a:gd name="T92" fmla="*/ 55 w 105"/>
                <a:gd name="T93" fmla="*/ 44 h 105"/>
                <a:gd name="T94" fmla="*/ 87 w 105"/>
                <a:gd name="T95" fmla="*/ 7 h 105"/>
                <a:gd name="T96" fmla="*/ 79 w 105"/>
                <a:gd name="T97" fmla="*/ 22 h 105"/>
                <a:gd name="T98" fmla="*/ 87 w 105"/>
                <a:gd name="T99" fmla="*/ 7 h 105"/>
                <a:gd name="T100" fmla="*/ 92 w 105"/>
                <a:gd name="T101" fmla="*/ 16 h 105"/>
                <a:gd name="T102" fmla="*/ 88 w 105"/>
                <a:gd name="T103" fmla="*/ 27 h 105"/>
                <a:gd name="T104" fmla="*/ 92 w 105"/>
                <a:gd name="T105" fmla="*/ 1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" h="105">
                  <a:moveTo>
                    <a:pt x="73" y="14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88" y="0"/>
                    <a:pt x="89" y="0"/>
                    <a:pt x="90" y="1"/>
                  </a:cubicBezTo>
                  <a:cubicBezTo>
                    <a:pt x="91" y="1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4" y="14"/>
                    <a:pt x="104" y="14"/>
                  </a:cubicBezTo>
                  <a:cubicBezTo>
                    <a:pt x="105" y="15"/>
                    <a:pt x="105" y="17"/>
                    <a:pt x="104" y="18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0" y="32"/>
                    <a:pt x="89" y="32"/>
                    <a:pt x="88" y="3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81" y="39"/>
                    <a:pt x="83" y="46"/>
                    <a:pt x="83" y="53"/>
                  </a:cubicBezTo>
                  <a:cubicBezTo>
                    <a:pt x="83" y="62"/>
                    <a:pt x="80" y="70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8" y="82"/>
                    <a:pt x="60" y="85"/>
                    <a:pt x="51" y="85"/>
                  </a:cubicBezTo>
                  <a:cubicBezTo>
                    <a:pt x="43" y="85"/>
                    <a:pt x="35" y="82"/>
                    <a:pt x="29" y="76"/>
                  </a:cubicBezTo>
                  <a:cubicBezTo>
                    <a:pt x="23" y="70"/>
                    <a:pt x="19" y="62"/>
                    <a:pt x="19" y="53"/>
                  </a:cubicBezTo>
                  <a:cubicBezTo>
                    <a:pt x="19" y="45"/>
                    <a:pt x="23" y="37"/>
                    <a:pt x="29" y="31"/>
                  </a:cubicBezTo>
                  <a:cubicBezTo>
                    <a:pt x="35" y="25"/>
                    <a:pt x="43" y="21"/>
                    <a:pt x="51" y="21"/>
                  </a:cubicBezTo>
                  <a:cubicBezTo>
                    <a:pt x="59" y="21"/>
                    <a:pt x="66" y="24"/>
                    <a:pt x="71" y="28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3" y="16"/>
                    <a:pt x="73" y="15"/>
                    <a:pt x="73" y="1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2" y="39"/>
                    <a:pt x="94" y="36"/>
                    <a:pt x="96" y="36"/>
                  </a:cubicBezTo>
                  <a:cubicBezTo>
                    <a:pt x="98" y="35"/>
                    <a:pt x="100" y="36"/>
                    <a:pt x="101" y="38"/>
                  </a:cubicBezTo>
                  <a:cubicBezTo>
                    <a:pt x="102" y="41"/>
                    <a:pt x="102" y="43"/>
                    <a:pt x="102" y="46"/>
                  </a:cubicBezTo>
                  <a:cubicBezTo>
                    <a:pt x="103" y="48"/>
                    <a:pt x="103" y="51"/>
                    <a:pt x="103" y="53"/>
                  </a:cubicBezTo>
                  <a:cubicBezTo>
                    <a:pt x="103" y="68"/>
                    <a:pt x="97" y="81"/>
                    <a:pt x="88" y="90"/>
                  </a:cubicBezTo>
                  <a:cubicBezTo>
                    <a:pt x="79" y="99"/>
                    <a:pt x="66" y="105"/>
                    <a:pt x="51" y="105"/>
                  </a:cubicBezTo>
                  <a:cubicBezTo>
                    <a:pt x="37" y="105"/>
                    <a:pt x="24" y="99"/>
                    <a:pt x="15" y="90"/>
                  </a:cubicBezTo>
                  <a:cubicBezTo>
                    <a:pt x="6" y="81"/>
                    <a:pt x="0" y="68"/>
                    <a:pt x="0" y="53"/>
                  </a:cubicBezTo>
                  <a:cubicBezTo>
                    <a:pt x="0" y="39"/>
                    <a:pt x="6" y="26"/>
                    <a:pt x="15" y="17"/>
                  </a:cubicBezTo>
                  <a:cubicBezTo>
                    <a:pt x="24" y="8"/>
                    <a:pt x="37" y="2"/>
                    <a:pt x="51" y="2"/>
                  </a:cubicBezTo>
                  <a:cubicBezTo>
                    <a:pt x="54" y="2"/>
                    <a:pt x="57" y="2"/>
                    <a:pt x="59" y="2"/>
                  </a:cubicBezTo>
                  <a:cubicBezTo>
                    <a:pt x="62" y="3"/>
                    <a:pt x="64" y="3"/>
                    <a:pt x="66" y="4"/>
                  </a:cubicBezTo>
                  <a:cubicBezTo>
                    <a:pt x="69" y="5"/>
                    <a:pt x="70" y="7"/>
                    <a:pt x="69" y="9"/>
                  </a:cubicBezTo>
                  <a:cubicBezTo>
                    <a:pt x="69" y="11"/>
                    <a:pt x="66" y="13"/>
                    <a:pt x="64" y="12"/>
                  </a:cubicBezTo>
                  <a:cubicBezTo>
                    <a:pt x="62" y="11"/>
                    <a:pt x="60" y="11"/>
                    <a:pt x="58" y="11"/>
                  </a:cubicBezTo>
                  <a:cubicBezTo>
                    <a:pt x="56" y="10"/>
                    <a:pt x="54" y="10"/>
                    <a:pt x="51" y="10"/>
                  </a:cubicBezTo>
                  <a:cubicBezTo>
                    <a:pt x="39" y="10"/>
                    <a:pt x="29" y="15"/>
                    <a:pt x="21" y="23"/>
                  </a:cubicBezTo>
                  <a:cubicBezTo>
                    <a:pt x="13" y="31"/>
                    <a:pt x="8" y="41"/>
                    <a:pt x="8" y="53"/>
                  </a:cubicBezTo>
                  <a:cubicBezTo>
                    <a:pt x="8" y="65"/>
                    <a:pt x="13" y="76"/>
                    <a:pt x="21" y="84"/>
                  </a:cubicBezTo>
                  <a:cubicBezTo>
                    <a:pt x="29" y="92"/>
                    <a:pt x="39" y="97"/>
                    <a:pt x="51" y="97"/>
                  </a:cubicBezTo>
                  <a:cubicBezTo>
                    <a:pt x="63" y="97"/>
                    <a:pt x="74" y="92"/>
                    <a:pt x="82" y="84"/>
                  </a:cubicBezTo>
                  <a:cubicBezTo>
                    <a:pt x="90" y="76"/>
                    <a:pt x="95" y="65"/>
                    <a:pt x="95" y="53"/>
                  </a:cubicBezTo>
                  <a:cubicBezTo>
                    <a:pt x="95" y="51"/>
                    <a:pt x="95" y="49"/>
                    <a:pt x="94" y="47"/>
                  </a:cubicBezTo>
                  <a:cubicBezTo>
                    <a:pt x="94" y="45"/>
                    <a:pt x="94" y="43"/>
                    <a:pt x="93" y="41"/>
                  </a:cubicBezTo>
                  <a:close/>
                  <a:moveTo>
                    <a:pt x="51" y="39"/>
                  </a:moveTo>
                  <a:cubicBezTo>
                    <a:pt x="51" y="39"/>
                    <a:pt x="51" y="39"/>
                    <a:pt x="51" y="39"/>
                  </a:cubicBezTo>
                  <a:cubicBezTo>
                    <a:pt x="54" y="39"/>
                    <a:pt x="56" y="39"/>
                    <a:pt x="59" y="41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3" y="28"/>
                    <a:pt x="57" y="26"/>
                    <a:pt x="51" y="26"/>
                  </a:cubicBezTo>
                  <a:cubicBezTo>
                    <a:pt x="44" y="26"/>
                    <a:pt x="37" y="29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7" y="39"/>
                    <a:pt x="24" y="46"/>
                    <a:pt x="24" y="53"/>
                  </a:cubicBezTo>
                  <a:cubicBezTo>
                    <a:pt x="24" y="61"/>
                    <a:pt x="27" y="68"/>
                    <a:pt x="32" y="73"/>
                  </a:cubicBezTo>
                  <a:cubicBezTo>
                    <a:pt x="37" y="78"/>
                    <a:pt x="44" y="81"/>
                    <a:pt x="51" y="81"/>
                  </a:cubicBezTo>
                  <a:cubicBezTo>
                    <a:pt x="59" y="81"/>
                    <a:pt x="66" y="78"/>
                    <a:pt x="71" y="73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6" y="68"/>
                    <a:pt x="79" y="61"/>
                    <a:pt x="79" y="53"/>
                  </a:cubicBezTo>
                  <a:cubicBezTo>
                    <a:pt x="79" y="47"/>
                    <a:pt x="77" y="42"/>
                    <a:pt x="73" y="37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5" y="48"/>
                    <a:pt x="66" y="51"/>
                    <a:pt x="66" y="53"/>
                  </a:cubicBezTo>
                  <a:cubicBezTo>
                    <a:pt x="66" y="57"/>
                    <a:pt x="64" y="61"/>
                    <a:pt x="62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9" y="66"/>
                    <a:pt x="55" y="68"/>
                    <a:pt x="51" y="68"/>
                  </a:cubicBezTo>
                  <a:cubicBezTo>
                    <a:pt x="47" y="68"/>
                    <a:pt x="44" y="66"/>
                    <a:pt x="41" y="64"/>
                  </a:cubicBezTo>
                  <a:cubicBezTo>
                    <a:pt x="38" y="61"/>
                    <a:pt x="37" y="57"/>
                    <a:pt x="37" y="53"/>
                  </a:cubicBezTo>
                  <a:cubicBezTo>
                    <a:pt x="37" y="49"/>
                    <a:pt x="38" y="46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4" y="40"/>
                    <a:pt x="47" y="39"/>
                    <a:pt x="51" y="39"/>
                  </a:cubicBezTo>
                  <a:close/>
                  <a:moveTo>
                    <a:pt x="55" y="44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9" y="44"/>
                    <a:pt x="46" y="45"/>
                    <a:pt x="45" y="46"/>
                  </a:cubicBezTo>
                  <a:cubicBezTo>
                    <a:pt x="43" y="48"/>
                    <a:pt x="42" y="51"/>
                    <a:pt x="42" y="53"/>
                  </a:cubicBezTo>
                  <a:cubicBezTo>
                    <a:pt x="42" y="56"/>
                    <a:pt x="43" y="59"/>
                    <a:pt x="45" y="60"/>
                  </a:cubicBezTo>
                  <a:cubicBezTo>
                    <a:pt x="46" y="62"/>
                    <a:pt x="49" y="63"/>
                    <a:pt x="51" y="63"/>
                  </a:cubicBezTo>
                  <a:cubicBezTo>
                    <a:pt x="54" y="63"/>
                    <a:pt x="57" y="62"/>
                    <a:pt x="58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9"/>
                    <a:pt x="61" y="56"/>
                    <a:pt x="61" y="53"/>
                  </a:cubicBezTo>
                  <a:cubicBezTo>
                    <a:pt x="61" y="52"/>
                    <a:pt x="61" y="51"/>
                    <a:pt x="61" y="50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3" y="58"/>
                    <a:pt x="50" y="58"/>
                    <a:pt x="49" y="56"/>
                  </a:cubicBezTo>
                  <a:cubicBezTo>
                    <a:pt x="47" y="55"/>
                    <a:pt x="47" y="52"/>
                    <a:pt x="49" y="51"/>
                  </a:cubicBezTo>
                  <a:cubicBezTo>
                    <a:pt x="55" y="44"/>
                    <a:pt x="55" y="44"/>
                    <a:pt x="55" y="44"/>
                  </a:cubicBezTo>
                  <a:close/>
                  <a:moveTo>
                    <a:pt x="87" y="7"/>
                  </a:moveTo>
                  <a:cubicBezTo>
                    <a:pt x="87" y="7"/>
                    <a:pt x="87" y="7"/>
                    <a:pt x="87" y="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7" y="7"/>
                    <a:pt x="87" y="7"/>
                    <a:pt x="87" y="7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2" y="16"/>
                    <a:pt x="92" y="16"/>
                    <a:pt x="92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9" name="Freeform 28"/>
            <p:cNvSpPr/>
            <p:nvPr/>
          </p:nvSpPr>
          <p:spPr bwMode="auto">
            <a:xfrm>
              <a:off x="0" y="861"/>
              <a:ext cx="1051" cy="232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86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0" name="Freeform 29"/>
            <p:cNvSpPr/>
            <p:nvPr/>
          </p:nvSpPr>
          <p:spPr bwMode="auto">
            <a:xfrm>
              <a:off x="0" y="1093"/>
              <a:ext cx="1051" cy="231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1" name="Freeform 30"/>
            <p:cNvSpPr/>
            <p:nvPr/>
          </p:nvSpPr>
          <p:spPr bwMode="auto">
            <a:xfrm>
              <a:off x="983" y="2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rgbClr val="F19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2" name="Freeform 31"/>
            <p:cNvSpPr/>
            <p:nvPr/>
          </p:nvSpPr>
          <p:spPr bwMode="auto">
            <a:xfrm>
              <a:off x="983" y="233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cxnSp>
        <p:nvCxnSpPr>
          <p:cNvPr id="13" name="直接连接符 12"/>
          <p:cNvCxnSpPr/>
          <p:nvPr>
            <p:custDataLst>
              <p:tags r:id="rId1"/>
            </p:custDataLst>
          </p:nvPr>
        </p:nvCxnSpPr>
        <p:spPr>
          <a:xfrm flipH="1">
            <a:off x="3831635" y="2527862"/>
            <a:ext cx="1923588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210562" y="1881570"/>
            <a:ext cx="7467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02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5634" y="1853034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模型训练精度提升困难问题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3261" y="2443943"/>
            <a:ext cx="30072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buClr>
                <a:srgbClr val="00B050"/>
              </a:buClr>
            </a:pPr>
            <a:r>
              <a:rPr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问题描述：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在模型训练过程中，尽管调整了多种参数，模型的准确率、召回率等指标提升效果不明显，难以达到预期的高精度要求。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2"/>
            </p:custDataLst>
          </p:nvPr>
        </p:nvCxnSpPr>
        <p:spPr>
          <a:xfrm flipH="1">
            <a:off x="3793928" y="4320803"/>
            <a:ext cx="1778267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947656" y="1735156"/>
            <a:ext cx="7467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03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631511" y="1881281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系统部署与性能优化问题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21574" y="2249948"/>
            <a:ext cx="30072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B050"/>
              </a:buClr>
            </a:pPr>
            <a:r>
              <a:rPr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问题描述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：将系统部署到分布式计算集群后，在高并发访问情况下，系统响应速度变慢，出现延迟现象，影响用户体验。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256270" y="3504565"/>
            <a:ext cx="344805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B050"/>
              </a:buClr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</a:t>
            </a:r>
            <a:r>
              <a:rPr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解决方案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：化服务器配置，合理分配 CPU、内存等资源；对代码进行性能优化，如优化算法实现、减少不必要的计算和数据传输；使用缓存技术，对频繁访问的数据和计算结果进行缓存，提高系统响应速度；进一步优化 Kubernetes 的容器编排管理，根据系统负载动态调整容器资源分配，确保系统在高并发场景下的稳定性和高效性。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26" name="直接连接符 25"/>
          <p:cNvCxnSpPr/>
          <p:nvPr>
            <p:custDataLst>
              <p:tags r:id="rId3"/>
            </p:custDataLst>
          </p:nvPr>
        </p:nvCxnSpPr>
        <p:spPr>
          <a:xfrm>
            <a:off x="6233059" y="3747048"/>
            <a:ext cx="2139107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4"/>
            </p:custDataLst>
          </p:nvPr>
        </p:nvCxnSpPr>
        <p:spPr>
          <a:xfrm>
            <a:off x="7125234" y="2880680"/>
            <a:ext cx="1024959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14655" y="3827780"/>
            <a:ext cx="337947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buClr>
                <a:srgbClr val="00B050"/>
              </a:buClr>
            </a:pPr>
            <a:r>
              <a:rPr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解决方案：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增加训练数据量，丰富数据的多样性，涵盖更多不同语境和情感表达的文本；尝试优化模型结构，如增加 LSTM 层的数量、调整隐藏层节点数量等；采用迁移学习的方法，利用预训练模型在大规模文本数据上学习到的通用特征，提高模型对社交媒体文本情感分析的适应性。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项目展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8650" y="659130"/>
            <a:ext cx="10234295" cy="5676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8345" y="290830"/>
            <a:ext cx="3022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项目总体展示（</a:t>
            </a:r>
            <a:r>
              <a:rPr lang="zh-CN" altLang="en-US"/>
              <a:t>视频录制）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 形 4"/>
          <p:cNvSpPr/>
          <p:nvPr/>
        </p:nvSpPr>
        <p:spPr>
          <a:xfrm>
            <a:off x="0" y="2394856"/>
            <a:ext cx="8084457" cy="4463144"/>
          </a:xfrm>
          <a:prstGeom prst="corner">
            <a:avLst>
              <a:gd name="adj1" fmla="val 8808"/>
              <a:gd name="adj2" fmla="val 10614"/>
            </a:avLst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L 形 5"/>
          <p:cNvSpPr/>
          <p:nvPr/>
        </p:nvSpPr>
        <p:spPr>
          <a:xfrm flipH="1" flipV="1">
            <a:off x="4107543" y="-2170"/>
            <a:ext cx="8084457" cy="4463144"/>
          </a:xfrm>
          <a:prstGeom prst="corner">
            <a:avLst>
              <a:gd name="adj1" fmla="val 8808"/>
              <a:gd name="adj2" fmla="val 10614"/>
            </a:avLst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2955" y="435076"/>
            <a:ext cx="11267768" cy="60542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90009" y="2184327"/>
            <a:ext cx="62662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150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</a:t>
            </a:r>
            <a:r>
              <a:rPr lang="zh-CN" altLang="en-US" sz="11500" dirty="0">
                <a:solidFill>
                  <a:srgbClr val="86C5C5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谢</a:t>
            </a:r>
            <a:r>
              <a:rPr lang="zh-CN" altLang="en-US" sz="11500" dirty="0">
                <a:solidFill>
                  <a:prstClr val="black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聆听</a:t>
            </a:r>
            <a:endParaRPr lang="zh-CN" altLang="en-US" sz="11500" dirty="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42609" y="3880426"/>
            <a:ext cx="8844639" cy="3366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 user  can  demonstrate  on  a  projector  or  print  the  presentation  and  make  it  into  a  in  a  wider  field.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79905" y="5179060"/>
            <a:ext cx="6073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答辩人：陈雅婷、洪凯晶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答辩时间：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XXX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流程图: 摘录 1"/>
          <p:cNvSpPr/>
          <p:nvPr/>
        </p:nvSpPr>
        <p:spPr>
          <a:xfrm rot="2114993">
            <a:off x="385684" y="4912362"/>
            <a:ext cx="1133962" cy="950623"/>
          </a:xfrm>
          <a:prstGeom prst="flowChartExtra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流程图: 摘录 20"/>
          <p:cNvSpPr/>
          <p:nvPr/>
        </p:nvSpPr>
        <p:spPr>
          <a:xfrm rot="3745954">
            <a:off x="10634857" y="3343077"/>
            <a:ext cx="906237" cy="849085"/>
          </a:xfrm>
          <a:prstGeom prst="flowChartExtra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流程图: 摘录 21"/>
          <p:cNvSpPr/>
          <p:nvPr/>
        </p:nvSpPr>
        <p:spPr>
          <a:xfrm rot="1151937">
            <a:off x="2422825" y="170768"/>
            <a:ext cx="846723" cy="675763"/>
          </a:xfrm>
          <a:prstGeom prst="flowChartExtra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流程图: 摘录 22"/>
          <p:cNvSpPr/>
          <p:nvPr/>
        </p:nvSpPr>
        <p:spPr>
          <a:xfrm rot="5400000">
            <a:off x="7272110" y="5795281"/>
            <a:ext cx="906237" cy="849085"/>
          </a:xfrm>
          <a:prstGeom prst="flowChartExtract">
            <a:avLst/>
          </a:prstGeom>
          <a:pattFill prst="wdUpDiag">
            <a:fgClr>
              <a:srgbClr val="F19596"/>
            </a:fgClr>
            <a:bgClr>
              <a:schemeClr val="bg1"/>
            </a:bgClr>
          </a:patt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流程图: 摘录 23"/>
          <p:cNvSpPr/>
          <p:nvPr/>
        </p:nvSpPr>
        <p:spPr>
          <a:xfrm rot="20937521">
            <a:off x="1355059" y="328914"/>
            <a:ext cx="991357" cy="820989"/>
          </a:xfrm>
          <a:prstGeom prst="flowChartExtract">
            <a:avLst/>
          </a:prstGeom>
          <a:pattFill prst="wdDnDiag">
            <a:fgClr>
              <a:srgbClr val="86C5C5"/>
            </a:fgClr>
            <a:bgClr>
              <a:schemeClr val="bg1"/>
            </a:bgClr>
          </a:pattFill>
          <a:ln>
            <a:solidFill>
              <a:srgbClr val="86C5C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流程图: 摘录 24"/>
          <p:cNvSpPr/>
          <p:nvPr/>
        </p:nvSpPr>
        <p:spPr>
          <a:xfrm rot="9481227">
            <a:off x="11097804" y="3910535"/>
            <a:ext cx="583640" cy="502687"/>
          </a:xfrm>
          <a:prstGeom prst="flowChartExtract">
            <a:avLst/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流程图: 摘录 25"/>
          <p:cNvSpPr/>
          <p:nvPr/>
        </p:nvSpPr>
        <p:spPr>
          <a:xfrm rot="2316460">
            <a:off x="9645275" y="16442"/>
            <a:ext cx="1082972" cy="991239"/>
          </a:xfrm>
          <a:prstGeom prst="flowChartExtract">
            <a:avLst/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7" grpId="0"/>
      <p:bldP spid="19" grpId="0"/>
      <p:bldP spid="20" grpId="0"/>
      <p:bldP spid="2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 形 2"/>
          <p:cNvSpPr/>
          <p:nvPr/>
        </p:nvSpPr>
        <p:spPr>
          <a:xfrm>
            <a:off x="0" y="2394856"/>
            <a:ext cx="8084457" cy="4463144"/>
          </a:xfrm>
          <a:prstGeom prst="corner">
            <a:avLst>
              <a:gd name="adj1" fmla="val 8808"/>
              <a:gd name="adj2" fmla="val 10614"/>
            </a:avLst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L 形 3"/>
          <p:cNvSpPr/>
          <p:nvPr/>
        </p:nvSpPr>
        <p:spPr>
          <a:xfrm flipH="1" flipV="1">
            <a:off x="4107543" y="-2170"/>
            <a:ext cx="8084457" cy="4463144"/>
          </a:xfrm>
          <a:prstGeom prst="corner">
            <a:avLst>
              <a:gd name="adj1" fmla="val 8808"/>
              <a:gd name="adj2" fmla="val 10614"/>
            </a:avLst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2955" y="435076"/>
            <a:ext cx="11267768" cy="60542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5" name="流程图: 摘录 4"/>
          <p:cNvSpPr/>
          <p:nvPr/>
        </p:nvSpPr>
        <p:spPr>
          <a:xfrm rot="20937521">
            <a:off x="1355059" y="328914"/>
            <a:ext cx="991357" cy="820989"/>
          </a:xfrm>
          <a:prstGeom prst="flowChartExtract">
            <a:avLst/>
          </a:prstGeom>
          <a:pattFill prst="wdDnDiag">
            <a:fgClr>
              <a:srgbClr val="86C5C5"/>
            </a:fgClr>
            <a:bgClr>
              <a:schemeClr val="bg1"/>
            </a:bgClr>
          </a:pattFill>
          <a:ln>
            <a:solidFill>
              <a:srgbClr val="86C5C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流程图: 摘录 5"/>
          <p:cNvSpPr/>
          <p:nvPr/>
        </p:nvSpPr>
        <p:spPr>
          <a:xfrm rot="1151937">
            <a:off x="2422825" y="170768"/>
            <a:ext cx="846723" cy="675763"/>
          </a:xfrm>
          <a:prstGeom prst="flowChartExtra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流程图: 摘录 6"/>
          <p:cNvSpPr/>
          <p:nvPr/>
        </p:nvSpPr>
        <p:spPr>
          <a:xfrm rot="2114993">
            <a:off x="385684" y="4912362"/>
            <a:ext cx="1133962" cy="950623"/>
          </a:xfrm>
          <a:prstGeom prst="flowChartExtra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流程图: 摘录 7"/>
          <p:cNvSpPr/>
          <p:nvPr/>
        </p:nvSpPr>
        <p:spPr>
          <a:xfrm rot="2316460">
            <a:off x="9645275" y="16442"/>
            <a:ext cx="1082972" cy="991239"/>
          </a:xfrm>
          <a:prstGeom prst="flowChartExtract">
            <a:avLst/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流程图: 摘录 8"/>
          <p:cNvSpPr/>
          <p:nvPr/>
        </p:nvSpPr>
        <p:spPr>
          <a:xfrm rot="3745954">
            <a:off x="10634857" y="3343077"/>
            <a:ext cx="906237" cy="849085"/>
          </a:xfrm>
          <a:prstGeom prst="flowChartExtract">
            <a:avLst/>
          </a:prstGeom>
          <a:solidFill>
            <a:srgbClr val="F19596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流程图: 摘录 9"/>
          <p:cNvSpPr/>
          <p:nvPr/>
        </p:nvSpPr>
        <p:spPr>
          <a:xfrm rot="9481227">
            <a:off x="11097804" y="3910535"/>
            <a:ext cx="583640" cy="502687"/>
          </a:xfrm>
          <a:prstGeom prst="flowChartExtract">
            <a:avLst/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流程图: 摘录 10"/>
          <p:cNvSpPr/>
          <p:nvPr/>
        </p:nvSpPr>
        <p:spPr>
          <a:xfrm rot="5400000">
            <a:off x="7272110" y="5795281"/>
            <a:ext cx="906237" cy="849085"/>
          </a:xfrm>
          <a:prstGeom prst="flowChartExtract">
            <a:avLst/>
          </a:prstGeom>
          <a:pattFill prst="wdUpDiag">
            <a:fgClr>
              <a:srgbClr val="F19596"/>
            </a:fgClr>
            <a:bgClr>
              <a:schemeClr val="bg1"/>
            </a:bgClr>
          </a:patt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303038" y="1781819"/>
            <a:ext cx="3629465" cy="1195754"/>
          </a:xfrm>
          <a:prstGeom prst="roundRect">
            <a:avLst/>
          </a:prstGeom>
          <a:solidFill>
            <a:srgbClr val="86C5C5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PART  01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34005" y="3245485"/>
            <a:ext cx="66211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4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数据选择、爬取与</a:t>
            </a:r>
            <a:r>
              <a:rPr lang="zh-CN" altLang="en-US" sz="4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sz="4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05087" y="4406643"/>
            <a:ext cx="8844639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 user  can  demonstrate  on  a  projector  or  print  the  presentation  and  make  it  into  a  in  a  wider  field.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684770" y="1090295"/>
            <a:ext cx="2982595" cy="1472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经综合考量，我们选定微博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评论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作为社交情感分析系统的关键数据来源。微博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有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庞大的用户基础和高频的信息发布量。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156392" y="1428430"/>
            <a:ext cx="400111" cy="400111"/>
          </a:xfrm>
          <a:prstGeom prst="ellipse">
            <a:avLst/>
          </a:prstGeom>
          <a:solidFill>
            <a:srgbClr val="86C5C5"/>
          </a:solidFill>
          <a:ln>
            <a:solidFill>
              <a:srgbClr val="86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1959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305551" y="2563171"/>
            <a:ext cx="0" cy="2468954"/>
          </a:xfrm>
          <a:prstGeom prst="line">
            <a:avLst/>
          </a:prstGeom>
          <a:ln>
            <a:solidFill>
              <a:srgbClr val="86C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94385" y="1252220"/>
            <a:ext cx="6233795" cy="462851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3546" y="420915"/>
            <a:ext cx="2989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爬取微博文本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数据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48690" y="603885"/>
            <a:ext cx="9726930" cy="612394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(1) 请求配置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Headers：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设置User-Agent、Cookie、Referer等，模拟浏览器行为。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URL：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一级评论：https://www.weibo.com/ajax/statuses/buildComments?...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二级评论：通过max_id分页加载。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(2) 爬取流程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一级评论爬取：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调用crawl()，发送GET请求获取一级评论数据。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解析JSON响应，提取评论内容、地区、日期、点赞数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并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写入CSV文件。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检查是否有二级评论（total_number != 0），若有则调用crawl2()。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二级评论爬取：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crawl2()获取二级评论第一页，解析数据并写入CSV。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crawl3()递归获取下一页，直到max_id=0。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分页逻辑：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通过max_id参数实现分页，避免一次性请求过多数据。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(3) 异常处理与延迟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异常捕获：使用try-except处理请求失败、解析错误等情况。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随机延迟：time.sleep(random.randint(1, 3))避免请求过于频繁。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(4) 数据存储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CSV文件：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表头：评论,地区,日期,点赞。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编码：utf-8-sig（兼容Excel）。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数据格式：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评论内容：text_raw字段。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地区：从user.location提取（可能为空）。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点赞数：like_counts或like_count（兼容不同API版本）。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l"/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9150" y="143510"/>
            <a:ext cx="2771775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sub-title"/>
              </a:ext>
            </a:extLst>
          </a:bodyPr>
          <a:p>
            <a:pPr algn="l"/>
            <a:r>
              <a:rPr lang="zh-CN" altLang="en-US" sz="2400" spc="200">
                <a:latin typeface="Arial" panose="020B0604020202020204" pitchFamily="34" charset="0"/>
                <a:ea typeface="微软雅黑" panose="020B0503020204020204" pitchFamily="34" charset="-122"/>
              </a:rPr>
              <a:t>代码实现</a:t>
            </a:r>
            <a:endParaRPr lang="zh-CN" altLang="en-US" sz="2400" spc="2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5152640" y="3152777"/>
            <a:ext cx="911959" cy="911959"/>
            <a:chOff x="3600886" y="2959048"/>
            <a:chExt cx="911958" cy="911959"/>
          </a:xfrm>
          <a:solidFill>
            <a:srgbClr val="86C5C5"/>
          </a:solidFill>
        </p:grpSpPr>
        <p:sp>
          <p:nvSpPr>
            <p:cNvPr id="3" name="泪滴形 2"/>
            <p:cNvSpPr/>
            <p:nvPr>
              <p:custDataLst>
                <p:tags r:id="rId2"/>
              </p:custDataLst>
            </p:nvPr>
          </p:nvSpPr>
          <p:spPr>
            <a:xfrm rot="10800000">
              <a:off x="3600886" y="2959048"/>
              <a:ext cx="911958" cy="911959"/>
            </a:xfrm>
            <a:prstGeom prst="teardrop">
              <a:avLst>
                <a:gd name="adj" fmla="val 2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A0404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4" name="TextBox 44"/>
            <p:cNvSpPr txBox="1"/>
            <p:nvPr>
              <p:custDataLst>
                <p:tags r:id="rId3"/>
              </p:custDataLst>
            </p:nvPr>
          </p:nvSpPr>
          <p:spPr>
            <a:xfrm>
              <a:off x="3701922" y="3271760"/>
              <a:ext cx="562975" cy="4603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>
                      <a:alpha val="9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9号-创粗黑" panose="00000500000000000000" pitchFamily="2" charset="-122"/>
                </a:rPr>
                <a:t>02</a:t>
              </a:r>
              <a:endParaRPr lang="zh-CN" altLang="en-US" sz="2400" b="1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5152642" y="2240822"/>
            <a:ext cx="911959" cy="911959"/>
            <a:chOff x="3600887" y="2047090"/>
            <a:chExt cx="911958" cy="911959"/>
          </a:xfrm>
          <a:solidFill>
            <a:srgbClr val="F19596"/>
          </a:solidFill>
        </p:grpSpPr>
        <p:sp>
          <p:nvSpPr>
            <p:cNvPr id="6" name="泪滴形 5"/>
            <p:cNvSpPr/>
            <p:nvPr>
              <p:custDataLst>
                <p:tags r:id="rId5"/>
              </p:custDataLst>
            </p:nvPr>
          </p:nvSpPr>
          <p:spPr>
            <a:xfrm rot="16200000">
              <a:off x="3600886" y="2047090"/>
              <a:ext cx="911959" cy="911958"/>
            </a:xfrm>
            <a:prstGeom prst="teardrop">
              <a:avLst>
                <a:gd name="adj" fmla="val 2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A0404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7" name="TextBox 45"/>
            <p:cNvSpPr txBox="1"/>
            <p:nvPr>
              <p:custDataLst>
                <p:tags r:id="rId6"/>
              </p:custDataLst>
            </p:nvPr>
          </p:nvSpPr>
          <p:spPr>
            <a:xfrm>
              <a:off x="3701924" y="2156077"/>
              <a:ext cx="562975" cy="4603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>
                      <a:alpha val="9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9号-创粗黑" panose="00000500000000000000" pitchFamily="2" charset="-122"/>
                </a:rPr>
                <a:t>01</a:t>
              </a:r>
              <a:endParaRPr lang="zh-CN" altLang="en-US" sz="2400" b="1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7"/>
            </p:custDataLst>
          </p:nvPr>
        </p:nvGrpSpPr>
        <p:grpSpPr>
          <a:xfrm>
            <a:off x="6084282" y="2240822"/>
            <a:ext cx="911959" cy="911959"/>
            <a:chOff x="4532525" y="2047090"/>
            <a:chExt cx="911958" cy="911959"/>
          </a:xfrm>
          <a:solidFill>
            <a:srgbClr val="86C5C5"/>
          </a:solidFill>
        </p:grpSpPr>
        <p:sp>
          <p:nvSpPr>
            <p:cNvPr id="9" name="泪滴形 8"/>
            <p:cNvSpPr/>
            <p:nvPr>
              <p:custDataLst>
                <p:tags r:id="rId8"/>
              </p:custDataLst>
            </p:nvPr>
          </p:nvSpPr>
          <p:spPr>
            <a:xfrm>
              <a:off x="4532525" y="2047090"/>
              <a:ext cx="911958" cy="911959"/>
            </a:xfrm>
            <a:prstGeom prst="teardrop">
              <a:avLst>
                <a:gd name="adj" fmla="val 2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A0404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0" name="TextBox 46"/>
            <p:cNvSpPr txBox="1"/>
            <p:nvPr>
              <p:custDataLst>
                <p:tags r:id="rId9"/>
              </p:custDataLst>
            </p:nvPr>
          </p:nvSpPr>
          <p:spPr>
            <a:xfrm>
              <a:off x="4815555" y="2156077"/>
              <a:ext cx="562975" cy="4603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>
                      <a:alpha val="9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9号-创粗黑" panose="00000500000000000000" pitchFamily="2" charset="-122"/>
                </a:rPr>
                <a:t>03</a:t>
              </a:r>
              <a:endParaRPr lang="zh-CN" altLang="en-US" sz="2400" b="1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10"/>
            </p:custDataLst>
          </p:nvPr>
        </p:nvGrpSpPr>
        <p:grpSpPr>
          <a:xfrm>
            <a:off x="6127403" y="3195275"/>
            <a:ext cx="911958" cy="911959"/>
            <a:chOff x="4532526" y="2959048"/>
            <a:chExt cx="911958" cy="911959"/>
          </a:xfrm>
          <a:solidFill>
            <a:srgbClr val="F19596"/>
          </a:solidFill>
        </p:grpSpPr>
        <p:sp>
          <p:nvSpPr>
            <p:cNvPr id="12" name="泪滴形 11"/>
            <p:cNvSpPr/>
            <p:nvPr>
              <p:custDataLst>
                <p:tags r:id="rId11"/>
              </p:custDataLst>
            </p:nvPr>
          </p:nvSpPr>
          <p:spPr>
            <a:xfrm rot="5400000">
              <a:off x="4532525" y="2959048"/>
              <a:ext cx="911959" cy="911958"/>
            </a:xfrm>
            <a:prstGeom prst="teardrop">
              <a:avLst>
                <a:gd name="adj" fmla="val 2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A0404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TextBox 47"/>
            <p:cNvSpPr txBox="1"/>
            <p:nvPr>
              <p:custDataLst>
                <p:tags r:id="rId12"/>
              </p:custDataLst>
            </p:nvPr>
          </p:nvSpPr>
          <p:spPr>
            <a:xfrm>
              <a:off x="4815555" y="3272101"/>
              <a:ext cx="562976" cy="4603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>
                      <a:alpha val="9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9号-创粗黑" panose="00000500000000000000" pitchFamily="2" charset="-122"/>
                </a:rPr>
                <a:t>04</a:t>
              </a:r>
              <a:endParaRPr lang="zh-CN" altLang="en-US" sz="2400" b="1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4" name="椭圆 13"/>
          <p:cNvSpPr/>
          <p:nvPr>
            <p:custDataLst>
              <p:tags r:id="rId13"/>
            </p:custDataLst>
          </p:nvPr>
        </p:nvSpPr>
        <p:spPr>
          <a:xfrm>
            <a:off x="5535165" y="2566634"/>
            <a:ext cx="1113635" cy="1113634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5" name="椭圆 14"/>
          <p:cNvSpPr/>
          <p:nvPr>
            <p:custDataLst>
              <p:tags r:id="rId14"/>
            </p:custDataLst>
          </p:nvPr>
        </p:nvSpPr>
        <p:spPr>
          <a:xfrm>
            <a:off x="5682592" y="2714064"/>
            <a:ext cx="818783" cy="818783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grpSp>
        <p:nvGrpSpPr>
          <p:cNvPr id="16" name="组合 15"/>
          <p:cNvGrpSpPr/>
          <p:nvPr>
            <p:custDataLst>
              <p:tags r:id="rId15"/>
            </p:custDataLst>
          </p:nvPr>
        </p:nvGrpSpPr>
        <p:grpSpPr>
          <a:xfrm>
            <a:off x="5835767" y="2867236"/>
            <a:ext cx="512431" cy="512430"/>
            <a:chOff x="4284012" y="2673508"/>
            <a:chExt cx="512430" cy="512430"/>
          </a:xfrm>
          <a:solidFill>
            <a:schemeClr val="bg1"/>
          </a:solidFill>
        </p:grpSpPr>
        <p:sp>
          <p:nvSpPr>
            <p:cNvPr id="17" name="椭圆 16"/>
            <p:cNvSpPr/>
            <p:nvPr>
              <p:custDataLst>
                <p:tags r:id="rId16"/>
              </p:custDataLst>
            </p:nvPr>
          </p:nvSpPr>
          <p:spPr>
            <a:xfrm>
              <a:off x="4284012" y="2673508"/>
              <a:ext cx="512430" cy="5124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343385" y="2708686"/>
              <a:ext cx="388779" cy="373494"/>
              <a:chOff x="4953357" y="320496"/>
              <a:chExt cx="2220913" cy="2133599"/>
            </a:xfrm>
            <a:grpFill/>
          </p:grpSpPr>
          <p:sp>
            <p:nvSpPr>
              <p:cNvPr id="19" name="Freeform 17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5312132" y="799920"/>
                <a:ext cx="1501775" cy="1654175"/>
              </a:xfrm>
              <a:custGeom>
                <a:avLst/>
                <a:gdLst>
                  <a:gd name="T0" fmla="*/ 0 w 138"/>
                  <a:gd name="T1" fmla="*/ 63 h 152"/>
                  <a:gd name="T2" fmla="*/ 0 w 138"/>
                  <a:gd name="T3" fmla="*/ 144 h 152"/>
                  <a:gd name="T4" fmla="*/ 4 w 138"/>
                  <a:gd name="T5" fmla="*/ 150 h 152"/>
                  <a:gd name="T6" fmla="*/ 9 w 138"/>
                  <a:gd name="T7" fmla="*/ 152 h 152"/>
                  <a:gd name="T8" fmla="*/ 46 w 138"/>
                  <a:gd name="T9" fmla="*/ 152 h 152"/>
                  <a:gd name="T10" fmla="*/ 49 w 138"/>
                  <a:gd name="T11" fmla="*/ 150 h 152"/>
                  <a:gd name="T12" fmla="*/ 51 w 138"/>
                  <a:gd name="T13" fmla="*/ 147 h 152"/>
                  <a:gd name="T14" fmla="*/ 51 w 138"/>
                  <a:gd name="T15" fmla="*/ 108 h 152"/>
                  <a:gd name="T16" fmla="*/ 88 w 138"/>
                  <a:gd name="T17" fmla="*/ 108 h 152"/>
                  <a:gd name="T18" fmla="*/ 88 w 138"/>
                  <a:gd name="T19" fmla="*/ 147 h 152"/>
                  <a:gd name="T20" fmla="*/ 89 w 138"/>
                  <a:gd name="T21" fmla="*/ 150 h 152"/>
                  <a:gd name="T22" fmla="*/ 92 w 138"/>
                  <a:gd name="T23" fmla="*/ 152 h 152"/>
                  <a:gd name="T24" fmla="*/ 129 w 138"/>
                  <a:gd name="T25" fmla="*/ 152 h 152"/>
                  <a:gd name="T26" fmla="*/ 135 w 138"/>
                  <a:gd name="T27" fmla="*/ 150 h 152"/>
                  <a:gd name="T28" fmla="*/ 138 w 138"/>
                  <a:gd name="T29" fmla="*/ 144 h 152"/>
                  <a:gd name="T30" fmla="*/ 138 w 138"/>
                  <a:gd name="T31" fmla="*/ 63 h 152"/>
                  <a:gd name="T32" fmla="*/ 69 w 138"/>
                  <a:gd name="T33" fmla="*/ 0 h 152"/>
                  <a:gd name="T34" fmla="*/ 0 w 138"/>
                  <a:gd name="T35" fmla="*/ 6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8" h="152">
                    <a:moveTo>
                      <a:pt x="0" y="63"/>
                    </a:move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48"/>
                      <a:pt x="2" y="150"/>
                      <a:pt x="4" y="150"/>
                    </a:cubicBezTo>
                    <a:cubicBezTo>
                      <a:pt x="5" y="151"/>
                      <a:pt x="7" y="152"/>
                      <a:pt x="9" y="152"/>
                    </a:cubicBezTo>
                    <a:cubicBezTo>
                      <a:pt x="46" y="152"/>
                      <a:pt x="46" y="152"/>
                      <a:pt x="46" y="152"/>
                    </a:cubicBezTo>
                    <a:cubicBezTo>
                      <a:pt x="47" y="152"/>
                      <a:pt x="49" y="151"/>
                      <a:pt x="49" y="150"/>
                    </a:cubicBezTo>
                    <a:cubicBezTo>
                      <a:pt x="50" y="150"/>
                      <a:pt x="51" y="148"/>
                      <a:pt x="51" y="147"/>
                    </a:cubicBezTo>
                    <a:cubicBezTo>
                      <a:pt x="51" y="108"/>
                      <a:pt x="51" y="108"/>
                      <a:pt x="51" y="108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47"/>
                      <a:pt x="88" y="147"/>
                      <a:pt x="88" y="147"/>
                    </a:cubicBezTo>
                    <a:cubicBezTo>
                      <a:pt x="88" y="148"/>
                      <a:pt x="88" y="150"/>
                      <a:pt x="89" y="150"/>
                    </a:cubicBezTo>
                    <a:cubicBezTo>
                      <a:pt x="90" y="151"/>
                      <a:pt x="91" y="152"/>
                      <a:pt x="92" y="152"/>
                    </a:cubicBezTo>
                    <a:cubicBezTo>
                      <a:pt x="129" y="152"/>
                      <a:pt x="129" y="152"/>
                      <a:pt x="129" y="152"/>
                    </a:cubicBezTo>
                    <a:cubicBezTo>
                      <a:pt x="131" y="152"/>
                      <a:pt x="133" y="151"/>
                      <a:pt x="135" y="150"/>
                    </a:cubicBezTo>
                    <a:cubicBezTo>
                      <a:pt x="136" y="150"/>
                      <a:pt x="138" y="148"/>
                      <a:pt x="138" y="144"/>
                    </a:cubicBezTo>
                    <a:cubicBezTo>
                      <a:pt x="138" y="63"/>
                      <a:pt x="138" y="63"/>
                      <a:pt x="138" y="63"/>
                    </a:cubicBezTo>
                    <a:cubicBezTo>
                      <a:pt x="69" y="0"/>
                      <a:pt x="69" y="0"/>
                      <a:pt x="69" y="0"/>
                    </a:cubicBez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F19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20" name="Freeform 18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4953357" y="320496"/>
                <a:ext cx="2220913" cy="1187450"/>
              </a:xfrm>
              <a:custGeom>
                <a:avLst/>
                <a:gdLst>
                  <a:gd name="T0" fmla="*/ 198 w 204"/>
                  <a:gd name="T1" fmla="*/ 85 h 109"/>
                  <a:gd name="T2" fmla="*/ 166 w 204"/>
                  <a:gd name="T3" fmla="*/ 55 h 109"/>
                  <a:gd name="T4" fmla="*/ 166 w 204"/>
                  <a:gd name="T5" fmla="*/ 9 h 109"/>
                  <a:gd name="T6" fmla="*/ 161 w 204"/>
                  <a:gd name="T7" fmla="*/ 4 h 109"/>
                  <a:gd name="T8" fmla="*/ 149 w 204"/>
                  <a:gd name="T9" fmla="*/ 4 h 109"/>
                  <a:gd name="T10" fmla="*/ 144 w 204"/>
                  <a:gd name="T11" fmla="*/ 9 h 109"/>
                  <a:gd name="T12" fmla="*/ 144 w 204"/>
                  <a:gd name="T13" fmla="*/ 35 h 109"/>
                  <a:gd name="T14" fmla="*/ 111 w 204"/>
                  <a:gd name="T15" fmla="*/ 5 h 109"/>
                  <a:gd name="T16" fmla="*/ 93 w 204"/>
                  <a:gd name="T17" fmla="*/ 5 h 109"/>
                  <a:gd name="T18" fmla="*/ 6 w 204"/>
                  <a:gd name="T19" fmla="*/ 85 h 109"/>
                  <a:gd name="T20" fmla="*/ 5 w 204"/>
                  <a:gd name="T21" fmla="*/ 103 h 109"/>
                  <a:gd name="T22" fmla="*/ 5 w 204"/>
                  <a:gd name="T23" fmla="*/ 103 h 109"/>
                  <a:gd name="T24" fmla="*/ 15 w 204"/>
                  <a:gd name="T25" fmla="*/ 107 h 109"/>
                  <a:gd name="T26" fmla="*/ 24 w 204"/>
                  <a:gd name="T27" fmla="*/ 104 h 109"/>
                  <a:gd name="T28" fmla="*/ 102 w 204"/>
                  <a:gd name="T29" fmla="*/ 32 h 109"/>
                  <a:gd name="T30" fmla="*/ 181 w 204"/>
                  <a:gd name="T31" fmla="*/ 104 h 109"/>
                  <a:gd name="T32" fmla="*/ 199 w 204"/>
                  <a:gd name="T33" fmla="*/ 103 h 109"/>
                  <a:gd name="T34" fmla="*/ 198 w 204"/>
                  <a:gd name="T35" fmla="*/ 8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4" h="109">
                    <a:moveTo>
                      <a:pt x="198" y="85"/>
                    </a:moveTo>
                    <a:cubicBezTo>
                      <a:pt x="166" y="55"/>
                      <a:pt x="166" y="55"/>
                      <a:pt x="166" y="55"/>
                    </a:cubicBezTo>
                    <a:cubicBezTo>
                      <a:pt x="166" y="9"/>
                      <a:pt x="166" y="9"/>
                      <a:pt x="166" y="9"/>
                    </a:cubicBezTo>
                    <a:cubicBezTo>
                      <a:pt x="166" y="7"/>
                      <a:pt x="164" y="4"/>
                      <a:pt x="161" y="4"/>
                    </a:cubicBezTo>
                    <a:cubicBezTo>
                      <a:pt x="149" y="4"/>
                      <a:pt x="149" y="4"/>
                      <a:pt x="149" y="4"/>
                    </a:cubicBezTo>
                    <a:cubicBezTo>
                      <a:pt x="146" y="4"/>
                      <a:pt x="144" y="7"/>
                      <a:pt x="144" y="9"/>
                    </a:cubicBezTo>
                    <a:cubicBezTo>
                      <a:pt x="144" y="35"/>
                      <a:pt x="144" y="35"/>
                      <a:pt x="144" y="35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06" y="0"/>
                      <a:pt x="98" y="0"/>
                      <a:pt x="93" y="5"/>
                    </a:cubicBezTo>
                    <a:cubicBezTo>
                      <a:pt x="6" y="85"/>
                      <a:pt x="6" y="85"/>
                      <a:pt x="6" y="85"/>
                    </a:cubicBezTo>
                    <a:cubicBezTo>
                      <a:pt x="1" y="90"/>
                      <a:pt x="0" y="98"/>
                      <a:pt x="5" y="103"/>
                    </a:cubicBezTo>
                    <a:cubicBezTo>
                      <a:pt x="5" y="103"/>
                      <a:pt x="5" y="103"/>
                      <a:pt x="5" y="103"/>
                    </a:cubicBezTo>
                    <a:cubicBezTo>
                      <a:pt x="8" y="106"/>
                      <a:pt x="11" y="107"/>
                      <a:pt x="15" y="107"/>
                    </a:cubicBezTo>
                    <a:cubicBezTo>
                      <a:pt x="18" y="107"/>
                      <a:pt x="21" y="106"/>
                      <a:pt x="24" y="104"/>
                    </a:cubicBezTo>
                    <a:cubicBezTo>
                      <a:pt x="102" y="32"/>
                      <a:pt x="102" y="32"/>
                      <a:pt x="102" y="32"/>
                    </a:cubicBezTo>
                    <a:cubicBezTo>
                      <a:pt x="181" y="104"/>
                      <a:pt x="181" y="104"/>
                      <a:pt x="181" y="104"/>
                    </a:cubicBezTo>
                    <a:cubicBezTo>
                      <a:pt x="186" y="109"/>
                      <a:pt x="194" y="108"/>
                      <a:pt x="199" y="103"/>
                    </a:cubicBezTo>
                    <a:cubicBezTo>
                      <a:pt x="204" y="98"/>
                      <a:pt x="204" y="90"/>
                      <a:pt x="198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21" name="文本框 20"/>
          <p:cNvSpPr txBox="1"/>
          <p:nvPr>
            <p:custDataLst>
              <p:tags r:id="rId19"/>
            </p:custDataLst>
          </p:nvPr>
        </p:nvSpPr>
        <p:spPr>
          <a:xfrm>
            <a:off x="3709997" y="1550121"/>
            <a:ext cx="755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01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20"/>
            </p:custDataLst>
          </p:nvPr>
        </p:nvSpPr>
        <p:spPr>
          <a:xfrm>
            <a:off x="939539" y="1604136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数据清洗：净化微博数据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21"/>
            </p:custDataLst>
          </p:nvPr>
        </p:nvSpPr>
        <p:spPr>
          <a:xfrm>
            <a:off x="873125" y="2077720"/>
            <a:ext cx="37439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  <a:buClr>
                <a:srgbClr val="00B050"/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使用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文本清洗函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数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reprocfun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去除不携带情感信息的特殊字符和表情符号，处理重复数据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22"/>
            </p:custDataLst>
          </p:nvPr>
        </p:nvSpPr>
        <p:spPr>
          <a:xfrm>
            <a:off x="3637101" y="3379378"/>
            <a:ext cx="755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02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23"/>
            </p:custDataLst>
          </p:nvPr>
        </p:nvSpPr>
        <p:spPr>
          <a:xfrm>
            <a:off x="759965" y="3508322"/>
            <a:ext cx="2766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构建词汇表 build_vocab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24"/>
            </p:custDataLst>
          </p:nvPr>
        </p:nvSpPr>
        <p:spPr>
          <a:xfrm>
            <a:off x="251460" y="3879215"/>
            <a:ext cx="4475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  <a:buClr>
                <a:srgbClr val="00B050"/>
              </a:buClr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读取所有训练文件，逐行清洗文本并分词（单字级别）。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  <a:p>
            <a:pPr algn="r">
              <a:lnSpc>
                <a:spcPct val="200000"/>
              </a:lnSpc>
              <a:buClr>
                <a:srgbClr val="00B050"/>
              </a:buClr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统计词频，保留前MAX_VOCAB_SIZE个高频词，低频词用&lt;UNK&gt;表示，填充符为&lt;PAD&gt;。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25"/>
            </p:custDataLst>
          </p:nvPr>
        </p:nvSpPr>
        <p:spPr>
          <a:xfrm>
            <a:off x="7392600" y="1550200"/>
            <a:ext cx="755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03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26"/>
            </p:custDataLst>
          </p:nvPr>
        </p:nvSpPr>
        <p:spPr>
          <a:xfrm>
            <a:off x="8147685" y="1604010"/>
            <a:ext cx="3074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 构建数据集 build_dataset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27"/>
            </p:custDataLst>
          </p:nvPr>
        </p:nvSpPr>
        <p:spPr>
          <a:xfrm>
            <a:off x="7480935" y="1972310"/>
            <a:ext cx="40951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00B050"/>
              </a:buClr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根据文件名确定文本的情感标签对文本进行清洗、分词、填充 / 截断，转换为固定长度的字 ID 序列。随机打乱数据后，按 8:2 比例划分训练集和验证集。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28"/>
            </p:custDataLst>
          </p:nvPr>
        </p:nvSpPr>
        <p:spPr>
          <a:xfrm>
            <a:off x="7350055" y="3508283"/>
            <a:ext cx="755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04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29"/>
            </p:custDataLst>
          </p:nvPr>
        </p:nvSpPr>
        <p:spPr>
          <a:xfrm>
            <a:off x="7811135" y="3600450"/>
            <a:ext cx="367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数据迭代器（DatasetIterater）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30"/>
            </p:custDataLst>
          </p:nvPr>
        </p:nvSpPr>
        <p:spPr>
          <a:xfrm>
            <a:off x="7567295" y="3968750"/>
            <a:ext cx="33445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00B050"/>
              </a:buClr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9号-创粗黑" panose="00000500000000000000" pitchFamily="2" charset="-122"/>
              </a:rPr>
              <a:t>将数据集划分为固定大小的批量，便于模型批量训练，提升计算效率。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93546" y="420915"/>
            <a:ext cx="2989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数据处理主要步骤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793546" y="420915"/>
            <a:ext cx="2989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数据处理主要步骤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pic>
        <p:nvPicPr>
          <p:cNvPr id="2" name="图片 1" descr="清洗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8575" y="1006475"/>
            <a:ext cx="4330065" cy="2130425"/>
          </a:xfrm>
          <a:prstGeom prst="rect">
            <a:avLst/>
          </a:prstGeom>
        </p:spPr>
      </p:pic>
      <p:pic>
        <p:nvPicPr>
          <p:cNvPr id="3" name="图片 2" descr="构建词汇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75" y="3429000"/>
            <a:ext cx="4406900" cy="2590800"/>
          </a:xfrm>
          <a:prstGeom prst="rect">
            <a:avLst/>
          </a:prstGeom>
        </p:spPr>
      </p:pic>
      <p:pic>
        <p:nvPicPr>
          <p:cNvPr id="4" name="图片 3" descr="数据集划分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695" y="421005"/>
            <a:ext cx="4612640" cy="5963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4df4b2f582b5103899ced3faeb05be5"/>
          <p:cNvPicPr>
            <a:picLocks noChangeAspect="1"/>
          </p:cNvPicPr>
          <p:nvPr/>
        </p:nvPicPr>
        <p:blipFill>
          <a:blip r:embed="rId1"/>
          <a:srcRect b="5954"/>
          <a:stretch>
            <a:fillRect/>
          </a:stretch>
        </p:blipFill>
        <p:spPr>
          <a:xfrm>
            <a:off x="1354455" y="202565"/>
            <a:ext cx="5292090" cy="624713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36.0618897637795,&quot;left&quot;:440.6340944881889,&quot;top&quot;:94.16590551181102,&quot;width&quot;:345.16590551181105}"/>
</p:tagLst>
</file>

<file path=ppt/tags/tag10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11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12.xml><?xml version="1.0" encoding="utf-8"?>
<p:tagLst xmlns:p="http://schemas.openxmlformats.org/presentationml/2006/main">
  <p:tag name="KSO_WM_DIAGRAM_VIRTUALLY_FRAME" val="{&quot;height&quot;:254.1707086614173,&quot;left&quot;:19.83976377952756,&quot;top&quot;:148.0567716535433,&quot;width&quot;:903.1016535433071}"/>
</p:tagLst>
</file>

<file path=ppt/tags/tag13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14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15.xml><?xml version="1.0" encoding="utf-8"?>
<p:tagLst xmlns:p="http://schemas.openxmlformats.org/presentationml/2006/main">
  <p:tag name="KSO_WM_DIAGRAM_VIRTUALLY_FRAME" val="{&quot;height&quot;:254.1707086614173,&quot;left&quot;:19.83976377952756,&quot;top&quot;:148.0567716535433,&quot;width&quot;:903.1016535433071}"/>
</p:tagLst>
</file>

<file path=ppt/tags/tag16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17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18.xml><?xml version="1.0" encoding="utf-8"?>
<p:tagLst xmlns:p="http://schemas.openxmlformats.org/presentationml/2006/main">
  <p:tag name="KSO_WM_DIAGRAM_VIRTUALLY_FRAME" val="{&quot;height&quot;:254.1707086614173,&quot;left&quot;:19.83976377952756,&quot;top&quot;:148.0567716535433,&quot;width&quot;:903.1016535433071}"/>
</p:tagLst>
</file>

<file path=ppt/tags/tag19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2.xml><?xml version="1.0" encoding="utf-8"?>
<p:tagLst xmlns:p="http://schemas.openxmlformats.org/presentationml/2006/main">
  <p:tag name="KSO_WM_DIAGRAM_VIRTUALLY_FRAME" val="{&quot;height&quot;:336.0618897637795,&quot;left&quot;:440.6340944881889,&quot;top&quot;:94.16590551181102,&quot;width&quot;:345.16590551181105}"/>
</p:tagLst>
</file>

<file path=ppt/tags/tag20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21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22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23.xml><?xml version="1.0" encoding="utf-8"?>
<p:tagLst xmlns:p="http://schemas.openxmlformats.org/presentationml/2006/main">
  <p:tag name="KSO_WM_DIAGRAM_VIRTUALLY_FRAME" val="{&quot;height&quot;:254.1707086614173,&quot;left&quot;:19.83976377952756,&quot;top&quot;:148.0567716535433,&quot;width&quot;:903.1016535433071}"/>
</p:tagLst>
</file>

<file path=ppt/tags/tag24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25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26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27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28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29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3.xml><?xml version="1.0" encoding="utf-8"?>
<p:tagLst xmlns:p="http://schemas.openxmlformats.org/presentationml/2006/main">
  <p:tag name="KSO_WM_DIAGRAM_VIRTUALLY_FRAME" val="{&quot;height&quot;:336.0618897637795,&quot;left&quot;:440.6340944881889,&quot;top&quot;:94.16590551181102,&quot;width&quot;:345.16590551181105}"/>
</p:tagLst>
</file>

<file path=ppt/tags/tag30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31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32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33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34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35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36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37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38.xml><?xml version="1.0" encoding="utf-8"?>
<p:tagLst xmlns:p="http://schemas.openxmlformats.org/presentationml/2006/main">
  <p:tag name="KSO_WM_DIAGRAM_VIRTUALLY_FRAME" val="{&quot;height&quot;:254.1707086614173,&quot;left&quot;:15.189763779527558,&quot;top&quot;:147.45677165354329,&quot;width&quot;:903.1016535433071}"/>
</p:tagLst>
</file>

<file path=ppt/tags/tag39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3"/>
  <p:tag name="KSO_WM_UNIT_ID" val="257*q_i*1_3"/>
  <p:tag name="KSO_WM_UNIT_CLEAR" val="1"/>
  <p:tag name="KSO_WM_UNIT_LAYERLEVEL" val="1_1"/>
  <p:tag name="KSO_WM_BEAUTIFY_FLAG" val="#wm#"/>
  <p:tag name="KSO_WM_DIAGRAM_VIRTUALLY_FRAME" val="{&quot;height&quot;:234.40962293069515,&quot;left&quot;:255.2435433070866,&quot;top&quot;:143.8432200307154,&quot;width&quot;:343.8696850393701}"/>
</p:tagLst>
</file>

<file path=ppt/tags/tag4.xml><?xml version="1.0" encoding="utf-8"?>
<p:tagLst xmlns:p="http://schemas.openxmlformats.org/presentationml/2006/main">
  <p:tag name="KSO_WM_DIAGRAM_VIRTUALLY_FRAME" val="{&quot;height&quot;:336.0618897637795,&quot;left&quot;:440.6340944881889,&quot;top&quot;:94.16590551181102,&quot;width&quot;:345.16590551181105}"/>
</p:tagLst>
</file>

<file path=ppt/tags/tag40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7"/>
  <p:tag name="KSO_WM_UNIT_ID" val="257*q_i*1_7"/>
  <p:tag name="KSO_WM_UNIT_CLEAR" val="1"/>
  <p:tag name="KSO_WM_UNIT_LAYERLEVEL" val="1_1"/>
  <p:tag name="KSO_WM_BEAUTIFY_FLAG" val="#wm#"/>
  <p:tag name="KSO_WM_DIAGRAM_VIRTUALLY_FRAME" val="{&quot;height&quot;:234.40962293069515,&quot;left&quot;:255.2435433070866,&quot;top&quot;:143.8432200307154,&quot;width&quot;:343.8696850393701}"/>
</p:tagLst>
</file>

<file path=ppt/tags/tag41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8"/>
  <p:tag name="KSO_WM_UNIT_ID" val="257*q_i*1_8"/>
  <p:tag name="KSO_WM_UNIT_CLEAR" val="1"/>
  <p:tag name="KSO_WM_UNIT_LAYERLEVEL" val="1_1"/>
  <p:tag name="KSO_WM_BEAUTIFY_FLAG" val="#wm#"/>
  <p:tag name="KSO_WM_DIAGRAM_VIRTUALLY_FRAME" val="{&quot;height&quot;:234.40962293069515,&quot;left&quot;:255.2435433070866,&quot;top&quot;:143.8432200307154,&quot;width&quot;:343.8696850393701}"/>
</p:tagLst>
</file>

<file path=ppt/tags/tag42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12"/>
  <p:tag name="KSO_WM_UNIT_ID" val="257*q_i*1_12"/>
  <p:tag name="KSO_WM_UNIT_CLEAR" val="1"/>
  <p:tag name="KSO_WM_UNIT_LAYERLEVEL" val="1_1"/>
  <p:tag name="KSO_WM_BEAUTIFY_FLAG" val="#wm#"/>
  <p:tag name="KSO_WM_DIAGRAM_VIRTUALLY_FRAME" val="{&quot;height&quot;:234.40962293069515,&quot;left&quot;:255.2435433070866,&quot;top&quot;:143.8432200307154,&quot;width&quot;:343.8696850393701}"/>
</p:tagLst>
</file>

<file path=ppt/tags/tag43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3"/>
  <p:tag name="KSO_WM_UNIT_ID" val="257*q_i*1_3"/>
  <p:tag name="KSO_WM_UNIT_CLEAR" val="1"/>
  <p:tag name="KSO_WM_UNIT_LAYERLEVEL" val="1_1"/>
  <p:tag name="KSO_WM_BEAUTIFY_FLAG" val="#wm#"/>
  <p:tag name="KSO_WM_DIAGRAM_VIRTUALLY_FRAME" val="{&quot;height&quot;:234.40962293069515,&quot;left&quot;:255.2435433070866,&quot;top&quot;:143.8432200307154,&quot;width&quot;:343.8696850393701}"/>
</p:tagLst>
</file>

<file path=ppt/tags/tag44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7"/>
  <p:tag name="KSO_WM_UNIT_ID" val="257*q_i*1_7"/>
  <p:tag name="KSO_WM_UNIT_CLEAR" val="1"/>
  <p:tag name="KSO_WM_UNIT_LAYERLEVEL" val="1_1"/>
  <p:tag name="KSO_WM_BEAUTIFY_FLAG" val="#wm#"/>
  <p:tag name="KSO_WM_DIAGRAM_VIRTUALLY_FRAME" val="{&quot;height&quot;:234.40962293069515,&quot;left&quot;:255.2435433070866,&quot;top&quot;:143.8432200307154,&quot;width&quot;:343.8696850393701}"/>
</p:tagLst>
</file>

<file path=ppt/tags/tag45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8"/>
  <p:tag name="KSO_WM_UNIT_ID" val="257*q_i*1_8"/>
  <p:tag name="KSO_WM_UNIT_CLEAR" val="1"/>
  <p:tag name="KSO_WM_UNIT_LAYERLEVEL" val="1_1"/>
  <p:tag name="KSO_WM_BEAUTIFY_FLAG" val="#wm#"/>
  <p:tag name="KSO_WM_DIAGRAM_VIRTUALLY_FRAME" val="{&quot;height&quot;:234.40962293069515,&quot;left&quot;:255.2435433070866,&quot;top&quot;:143.8432200307154,&quot;width&quot;:343.8696850393701}"/>
</p:tagLst>
</file>

<file path=ppt/tags/tag46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12"/>
  <p:tag name="KSO_WM_UNIT_ID" val="257*q_i*1_12"/>
  <p:tag name="KSO_WM_UNIT_CLEAR" val="1"/>
  <p:tag name="KSO_WM_UNIT_LAYERLEVEL" val="1_1"/>
  <p:tag name="KSO_WM_BEAUTIFY_FLAG" val="#wm#"/>
  <p:tag name="KSO_WM_DIAGRAM_VIRTUALLY_FRAME" val="{&quot;height&quot;:234.40962293069515,&quot;left&quot;:255.2435433070866,&quot;top&quot;:143.8432200307154,&quot;width&quot;:343.8696850393701}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2"/>
  <p:tag name="KSO_WM_UNIT_ID" val="257*q_i*1_2"/>
  <p:tag name="KSO_WM_UNIT_CLEAR" val="1"/>
  <p:tag name="KSO_WM_UNIT_LAYERLEVEL" val="1_1"/>
  <p:tag name="KSO_WM_BEAUTIFY_FLAG" val="#wm#"/>
  <p:tag name="KSO_WM_DIAGRAM_VIRTUALLY_FRAME" val="{&quot;height&quot;:234.40962293069515,&quot;left&quot;:349.7435433070866,&quot;top&quot;:158.4432200307154,&quot;width&quot;:343.8696850393701}"/>
</p:tagLst>
</file>

<file path=ppt/tags/tag49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9"/>
  <p:tag name="KSO_WM_UNIT_ID" val="257*q_i*1_9"/>
  <p:tag name="KSO_WM_UNIT_CLEAR" val="1"/>
  <p:tag name="KSO_WM_UNIT_LAYERLEVEL" val="1_1"/>
  <p:tag name="KSO_WM_BEAUTIFY_FLAG" val="#wm#"/>
  <p:tag name="KSO_WM_DIAGRAM_VIRTUALLY_FRAME" val="{&quot;height&quot;:234.40962293069515,&quot;left&quot;:349.7435433070866,&quot;top&quot;:158.4432200307154,&quot;width&quot;:343.8696850393701}"/>
</p:tagLst>
</file>

<file path=ppt/tags/tag5.xml><?xml version="1.0" encoding="utf-8"?>
<p:tagLst xmlns:p="http://schemas.openxmlformats.org/presentationml/2006/main">
  <p:tag name="KSO_WM_DIAGRAM_VIRTUALLY_FRAME" val="{&quot;height&quot;:336.0618897637795,&quot;left&quot;:440.6340944881889,&quot;top&quot;:94.16590551181102,&quot;width&quot;:345.16590551181105}"/>
</p:tagLst>
</file>

<file path=ppt/tags/tag50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10"/>
  <p:tag name="KSO_WM_UNIT_ID" val="257*q_i*1_10"/>
  <p:tag name="KSO_WM_UNIT_CLEAR" val="1"/>
  <p:tag name="KSO_WM_UNIT_LAYERLEVEL" val="1_1"/>
  <p:tag name="KSO_WM_BEAUTIFY_FLAG" val="#wm#"/>
  <p:tag name="KSO_WM_DIAGRAM_VIRTUALLY_FRAME" val="{&quot;height&quot;:234.40962293069515,&quot;left&quot;:349.7435433070866,&quot;top&quot;:158.4432200307154,&quot;width&quot;:343.8696850393701}"/>
</p:tagLst>
</file>

<file path=ppt/tags/tag51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11"/>
  <p:tag name="KSO_WM_UNIT_ID" val="257*q_i*1_11"/>
  <p:tag name="KSO_WM_UNIT_CLEAR" val="1"/>
  <p:tag name="KSO_WM_UNIT_LAYERLEVEL" val="1_1"/>
  <p:tag name="KSO_WM_BEAUTIFY_FLAG" val="#wm#"/>
  <p:tag name="KSO_WM_DIAGRAM_VIRTUALLY_FRAME" val="{&quot;height&quot;:234.40962293069515,&quot;left&quot;:349.7435433070866,&quot;top&quot;:158.4432200307154,&quot;width&quot;:343.8696850393701}"/>
</p:tagLst>
</file>

<file path=ppt/tags/tag52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2"/>
  <p:tag name="KSO_WM_UNIT_ID" val="257*q_i*1_2"/>
  <p:tag name="KSO_WM_UNIT_CLEAR" val="1"/>
  <p:tag name="KSO_WM_UNIT_LAYERLEVEL" val="1_1"/>
  <p:tag name="KSO_WM_BEAUTIFY_FLAG" val="#wm#"/>
  <p:tag name="KSO_WM_DIAGRAM_VIRTUALLY_FRAME" val="{&quot;height&quot;:234.40962293069515,&quot;left&quot;:349.7435433070866,&quot;top&quot;:158.4432200307154,&quot;width&quot;:343.8696850393701}"/>
</p:tagLst>
</file>

<file path=ppt/tags/tag53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9"/>
  <p:tag name="KSO_WM_UNIT_ID" val="257*q_i*1_9"/>
  <p:tag name="KSO_WM_UNIT_CLEAR" val="1"/>
  <p:tag name="KSO_WM_UNIT_LAYERLEVEL" val="1_1"/>
  <p:tag name="KSO_WM_BEAUTIFY_FLAG" val="#wm#"/>
  <p:tag name="KSO_WM_DIAGRAM_VIRTUALLY_FRAME" val="{&quot;height&quot;:234.40962293069515,&quot;left&quot;:349.7435433070866,&quot;top&quot;:158.4432200307154,&quot;width&quot;:343.8696850393701}"/>
</p:tagLst>
</file>

<file path=ppt/tags/tag54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10"/>
  <p:tag name="KSO_WM_UNIT_ID" val="257*q_i*1_10"/>
  <p:tag name="KSO_WM_UNIT_CLEAR" val="1"/>
  <p:tag name="KSO_WM_UNIT_LAYERLEVEL" val="1_1"/>
  <p:tag name="KSO_WM_BEAUTIFY_FLAG" val="#wm#"/>
  <p:tag name="KSO_WM_DIAGRAM_VIRTUALLY_FRAME" val="{&quot;height&quot;:234.40962293069515,&quot;left&quot;:349.7435433070866,&quot;top&quot;:158.4432200307154,&quot;width&quot;:343.8696850393701}"/>
</p:tagLst>
</file>

<file path=ppt/tags/tag55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11"/>
  <p:tag name="KSO_WM_UNIT_ID" val="257*q_i*1_11"/>
  <p:tag name="KSO_WM_UNIT_CLEAR" val="1"/>
  <p:tag name="KSO_WM_UNIT_LAYERLEVEL" val="1_1"/>
  <p:tag name="KSO_WM_BEAUTIFY_FLAG" val="#wm#"/>
  <p:tag name="KSO_WM_DIAGRAM_VIRTUALLY_FRAME" val="{&quot;height&quot;:234.40962293069515,&quot;left&quot;:349.7435433070866,&quot;top&quot;:158.4432200307154,&quot;width&quot;:343.8696850393701}"/>
</p:tagLst>
</file>

<file path=ppt/tags/tag56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3"/>
  <p:tag name="KSO_WM_UNIT_ID" val="257*q_i*1_3"/>
  <p:tag name="KSO_WM_UNIT_CLEAR" val="1"/>
  <p:tag name="KSO_WM_UNIT_LAYERLEVEL" val="1_1"/>
  <p:tag name="KSO_WM_BEAUTIFY_FLAG" val="#wm#"/>
  <p:tag name="KSO_WM_DIAGRAM_VIRTUALLY_FRAME" val="{&quot;height&quot;:234.40962293069515,&quot;left&quot;:255.2435433070866,&quot;top&quot;:143.8432200307154,&quot;width&quot;:343.8696850393701}"/>
</p:tagLst>
</file>

<file path=ppt/tags/tag57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7"/>
  <p:tag name="KSO_WM_UNIT_ID" val="257*q_i*1_7"/>
  <p:tag name="KSO_WM_UNIT_CLEAR" val="1"/>
  <p:tag name="KSO_WM_UNIT_LAYERLEVEL" val="1_1"/>
  <p:tag name="KSO_WM_BEAUTIFY_FLAG" val="#wm#"/>
  <p:tag name="KSO_WM_DIAGRAM_VIRTUALLY_FRAME" val="{&quot;height&quot;:234.40962293069515,&quot;left&quot;:255.2435433070866,&quot;top&quot;:143.8432200307154,&quot;width&quot;:343.8696850393701}"/>
</p:tagLst>
</file>

<file path=ppt/tags/tag58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8"/>
  <p:tag name="KSO_WM_UNIT_ID" val="257*q_i*1_8"/>
  <p:tag name="KSO_WM_UNIT_CLEAR" val="1"/>
  <p:tag name="KSO_WM_UNIT_LAYERLEVEL" val="1_1"/>
  <p:tag name="KSO_WM_BEAUTIFY_FLAG" val="#wm#"/>
  <p:tag name="KSO_WM_DIAGRAM_VIRTUALLY_FRAME" val="{&quot;height&quot;:234.40962293069515,&quot;left&quot;:255.2435433070866,&quot;top&quot;:143.8432200307154,&quot;width&quot;:343.8696850393701}"/>
</p:tagLst>
</file>

<file path=ppt/tags/tag59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12"/>
  <p:tag name="KSO_WM_UNIT_ID" val="257*q_i*1_12"/>
  <p:tag name="KSO_WM_UNIT_CLEAR" val="1"/>
  <p:tag name="KSO_WM_UNIT_LAYERLEVEL" val="1_1"/>
  <p:tag name="KSO_WM_BEAUTIFY_FLAG" val="#wm#"/>
  <p:tag name="KSO_WM_DIAGRAM_VIRTUALLY_FRAME" val="{&quot;height&quot;:234.40962293069515,&quot;left&quot;:255.2435433070866,&quot;top&quot;:143.8432200307154,&quot;width&quot;:343.8696850393701}"/>
</p:tagLst>
</file>

<file path=ppt/tags/tag6.xml><?xml version="1.0" encoding="utf-8"?>
<p:tagLst xmlns:p="http://schemas.openxmlformats.org/presentationml/2006/main">
  <p:tag name="KSO_WM_DIAGRAM_VIRTUALLY_FRAME" val="{&quot;height&quot;:336.0618897637795,&quot;left&quot;:440.6340944881889,&quot;top&quot;:94.16590551181102,&quot;width&quot;:345.16590551181105}"/>
</p:tagLst>
</file>

<file path=ppt/tags/tag60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3"/>
  <p:tag name="KSO_WM_UNIT_ID" val="257*q_i*1_3"/>
  <p:tag name="KSO_WM_UNIT_CLEAR" val="1"/>
  <p:tag name="KSO_WM_UNIT_LAYERLEVEL" val="1_1"/>
  <p:tag name="KSO_WM_BEAUTIFY_FLAG" val="#wm#"/>
  <p:tag name="KSO_WM_DIAGRAM_VIRTUALLY_FRAME" val="{&quot;height&quot;:234.40962293069515,&quot;left&quot;:255.2435433070866,&quot;top&quot;:143.8432200307154,&quot;width&quot;:343.8696850393701}"/>
</p:tagLst>
</file>

<file path=ppt/tags/tag61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7"/>
  <p:tag name="KSO_WM_UNIT_ID" val="257*q_i*1_7"/>
  <p:tag name="KSO_WM_UNIT_CLEAR" val="1"/>
  <p:tag name="KSO_WM_UNIT_LAYERLEVEL" val="1_1"/>
  <p:tag name="KSO_WM_BEAUTIFY_FLAG" val="#wm#"/>
  <p:tag name="KSO_WM_DIAGRAM_VIRTUALLY_FRAME" val="{&quot;height&quot;:234.40962293069515,&quot;left&quot;:255.2435433070866,&quot;top&quot;:143.8432200307154,&quot;width&quot;:343.8696850393701}"/>
</p:tagLst>
</file>

<file path=ppt/tags/tag62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8"/>
  <p:tag name="KSO_WM_UNIT_ID" val="257*q_i*1_8"/>
  <p:tag name="KSO_WM_UNIT_CLEAR" val="1"/>
  <p:tag name="KSO_WM_UNIT_LAYERLEVEL" val="1_1"/>
  <p:tag name="KSO_WM_BEAUTIFY_FLAG" val="#wm#"/>
  <p:tag name="KSO_WM_DIAGRAM_VIRTUALLY_FRAME" val="{&quot;height&quot;:234.40962293069515,&quot;left&quot;:255.2435433070866,&quot;top&quot;:143.8432200307154,&quot;width&quot;:343.8696850393701}"/>
</p:tagLst>
</file>

<file path=ppt/tags/tag63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12"/>
  <p:tag name="KSO_WM_UNIT_ID" val="257*q_i*1_12"/>
  <p:tag name="KSO_WM_UNIT_CLEAR" val="1"/>
  <p:tag name="KSO_WM_UNIT_LAYERLEVEL" val="1_1"/>
  <p:tag name="KSO_WM_BEAUTIFY_FLAG" val="#wm#"/>
  <p:tag name="KSO_WM_DIAGRAM_VIRTUALLY_FRAME" val="{&quot;height&quot;:234.40962293069515,&quot;left&quot;:255.2435433070866,&quot;top&quot;:143.8432200307154,&quot;width&quot;:343.8696850393701}"/>
</p:tagLst>
</file>

<file path=ppt/tags/tag64.xml><?xml version="1.0" encoding="utf-8"?>
<p:tagLst xmlns:p="http://schemas.openxmlformats.org/presentationml/2006/main">
  <p:tag name="TABLE_ENDDRAG_ORIGIN_RECT" val="760*300"/>
  <p:tag name="TABLE_ENDDRAG_RECT" val="105*133*760*300"/>
</p:tagLst>
</file>

<file path=ppt/tags/tag65.xml><?xml version="1.0" encoding="utf-8"?>
<p:tagLst xmlns:p="http://schemas.openxmlformats.org/presentationml/2006/main">
  <p:tag name="TABLE_ENDDRAG_ORIGIN_RECT" val="479*212"/>
  <p:tag name="TABLE_ENDDRAG_RECT" val="363*312*479*212"/>
</p:tagLst>
</file>

<file path=ppt/tags/tag66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6"/>
  <p:tag name="KSO_WM_UNIT_ID" val="257*q_i*1_6"/>
  <p:tag name="KSO_WM_UNIT_CLEAR" val="1"/>
  <p:tag name="KSO_WM_UNIT_LAYERLEVEL" val="1_1"/>
  <p:tag name="KSO_WM_BEAUTIFY_FLAG" val="#wm#"/>
</p:tagLst>
</file>

<file path=ppt/tags/tag67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6"/>
  <p:tag name="KSO_WM_UNIT_ID" val="257*q_i*1_6"/>
  <p:tag name="KSO_WM_UNIT_CLEAR" val="1"/>
  <p:tag name="KSO_WM_UNIT_LAYERLEVEL" val="1_1"/>
  <p:tag name="KSO_WM_BEAUTIFY_FLAG" val="#wm#"/>
</p:tagLst>
</file>

<file path=ppt/tags/tag68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1"/>
  <p:tag name="KSO_WM_UNIT_ID" val="257*q_i*1_1"/>
  <p:tag name="KSO_WM_UNIT_CLEAR" val="1"/>
  <p:tag name="KSO_WM_UNIT_LAYERLEVEL" val="1_1"/>
  <p:tag name="KSO_WM_BEAUTIFY_FLAG" val="#wm#"/>
</p:tagLst>
</file>

<file path=ppt/tags/tag69.xml><?xml version="1.0" encoding="utf-8"?>
<p:tagLst xmlns:p="http://schemas.openxmlformats.org/presentationml/2006/main">
  <p:tag name="KSO_WM_DIAGRAM_GROUP_CODE" val="q1-1"/>
  <p:tag name="KSO_WM_TAG_VERSION" val="1.0"/>
  <p:tag name="KSO_WM_TEMPLATE_CATEGORY" val="diagram"/>
  <p:tag name="KSO_WM_TEMPLATE_INDEX" val="160334"/>
  <p:tag name="KSO_WM_UNIT_TYPE" val="q_i"/>
  <p:tag name="KSO_WM_UNIT_INDEX" val="1_1"/>
  <p:tag name="KSO_WM_UNIT_ID" val="257*q_i*1_1"/>
  <p:tag name="KSO_WM_UNIT_CLEAR" val="1"/>
  <p:tag name="KSO_WM_UNIT_LAYERLEVEL" val="1_1"/>
  <p:tag name="KSO_WM_BEAUTIFY_FLAG" val="#wm#"/>
</p:tagLst>
</file>

<file path=ppt/tags/tag7.xml><?xml version="1.0" encoding="utf-8"?>
<p:tagLst xmlns:p="http://schemas.openxmlformats.org/presentationml/2006/main">
  <p:tag name="KSO_WM_DIAGRAM_VIRTUALLY_FRAME" val="{&quot;height&quot;:336.0618897637795,&quot;left&quot;:440.6340944881889,&quot;top&quot;:94.16590551181102,&quot;width&quot;:345.16590551181105}"/>
</p:tagLst>
</file>

<file path=ppt/tags/tag7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71.xml><?xml version="1.0" encoding="utf-8"?>
<p:tagLst xmlns:p="http://schemas.openxmlformats.org/presentationml/2006/main">
  <p:tag name="commondata" val="eyJjb3VudCI6MTMsImhkaWQiOiI3NjEyZTA2MTgyODkzY2Q3ZmM1MTJmNjRhOTZmZmRlMiIsInVzZXJDb3VudCI6MTN9"/>
</p:tagLst>
</file>

<file path=ppt/tags/tag8.xml><?xml version="1.0" encoding="utf-8"?>
<p:tagLst xmlns:p="http://schemas.openxmlformats.org/presentationml/2006/main">
  <p:tag name="KSO_WM_BEAUTIFY_FLAG" val=""/>
  <p:tag name="KSO_WM_DIAGRAM_VIRTUALLY_FRAME" val="{&quot;height&quot;:336.0618897637795,&quot;left&quot;:440.6340944881889,&quot;top&quot;:94.16590551181102,&quot;width&quot;:345.16590551181105}"/>
</p:tagLst>
</file>

<file path=ppt/tags/tag9.xml><?xml version="1.0" encoding="utf-8"?>
<p:tagLst xmlns:p="http://schemas.openxmlformats.org/presentationml/2006/main">
  <p:tag name="KSO_WM_DIAGRAM_VIRTUALLY_FRAME" val="{&quot;height&quot;:254.1707086614173,&quot;left&quot;:19.83976377952756,&quot;top&quot;:148.0567716535433,&quot;width&quot;:903.1016535433071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6432</Words>
  <Application>WPS 演示</Application>
  <PresentationFormat>宽屏</PresentationFormat>
  <Paragraphs>440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字魂59号-创粗黑</vt:lpstr>
      <vt:lpstr>思源黑体 CN Medium</vt:lpstr>
      <vt:lpstr>黑体</vt:lpstr>
      <vt:lpstr>Arial Unicode MS</vt:lpstr>
      <vt:lpstr>Arial Black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美滋</dc:creator>
  <cp:lastModifiedBy>冰点温度</cp:lastModifiedBy>
  <cp:revision>43</cp:revision>
  <dcterms:created xsi:type="dcterms:W3CDTF">2020-08-08T03:59:00Z</dcterms:created>
  <dcterms:modified xsi:type="dcterms:W3CDTF">2025-06-05T07:35:41Z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KSOTemplateUUID">
    <vt:lpwstr>v1.0_mb_8zKhP8vkkSOxUkMV4nIhDw==</vt:lpwstr>
  </property>
  <property fmtid="{D5CDD505-2E9C-101B-9397-08002B2CF9AE}" pid="4" name="ICV">
    <vt:lpwstr>31C6B1823F924262A4711BA0DC9BE3FD_11</vt:lpwstr>
  </property>
</Properties>
</file>